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258" r:id="rId3"/>
    <p:sldId id="319" r:id="rId4"/>
    <p:sldId id="337" r:id="rId5"/>
    <p:sldId id="332" r:id="rId6"/>
    <p:sldId id="344" r:id="rId7"/>
    <p:sldId id="335" r:id="rId8"/>
    <p:sldId id="334" r:id="rId9"/>
    <p:sldId id="336" r:id="rId10"/>
    <p:sldId id="333" r:id="rId11"/>
    <p:sldId id="338" r:id="rId12"/>
    <p:sldId id="339" r:id="rId13"/>
    <p:sldId id="340" r:id="rId14"/>
    <p:sldId id="326" r:id="rId15"/>
    <p:sldId id="327" r:id="rId16"/>
    <p:sldId id="328" r:id="rId17"/>
    <p:sldId id="330" r:id="rId18"/>
    <p:sldId id="320" r:id="rId19"/>
    <p:sldId id="323" r:id="rId20"/>
    <p:sldId id="325" r:id="rId21"/>
    <p:sldId id="329" r:id="rId22"/>
    <p:sldId id="341" r:id="rId23"/>
    <p:sldId id="342" r:id="rId24"/>
    <p:sldId id="343" r:id="rId25"/>
    <p:sldId id="318" r:id="rId26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4" y="-3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3A495B-F0CA-4DBC-A4A0-257E65169D48}" type="datetimeFigureOut">
              <a:rPr lang="tr-TR" smtClean="0"/>
              <a:t>16.12.2024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C08394-7FDD-4082-8763-4484574618C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75364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Derslik başına düşen öğrenci sayısı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EB816B-E79C-456D-86C0-0A5913EB9F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12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Derslik başına düşen öğrenci sayısı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EB816B-E79C-456D-86C0-0A5913EB9F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128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Derslik başına düşen öğrenci sayısı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EB816B-E79C-456D-86C0-0A5913EB9F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128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Derslik başına düşen öğrenci sayısı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EB816B-E79C-456D-86C0-0A5913EB9F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128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Derslik başına düşen öğrenci sayısı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EB816B-E79C-456D-86C0-0A5913EB9F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128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Derslik başına düşen öğrenci sayısı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EB816B-E79C-456D-86C0-0A5913EB9F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128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Derslik başına düşen öğrenci sayısı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EB816B-E79C-456D-86C0-0A5913EB9F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128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Derslik başına düşen öğrenci sayısı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EB816B-E79C-456D-86C0-0A5913EB9F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12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1FAFD-D5F8-4B77-8EB5-B49BA52D4106}" type="datetimeFigureOut">
              <a:rPr lang="tr-TR" smtClean="0"/>
              <a:t>16.12.2024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31984-B7CC-45CE-976F-4D115992162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91118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1FAFD-D5F8-4B77-8EB5-B49BA52D4106}" type="datetimeFigureOut">
              <a:rPr lang="tr-TR" smtClean="0"/>
              <a:t>16.12.2024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31984-B7CC-45CE-976F-4D115992162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27230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1FAFD-D5F8-4B77-8EB5-B49BA52D4106}" type="datetimeFigureOut">
              <a:rPr lang="tr-TR" smtClean="0"/>
              <a:t>16.12.2024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31984-B7CC-45CE-976F-4D115992162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903052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710B5039-5815-47B3-BB63-8705B1195BC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" y="0"/>
            <a:ext cx="9160565" cy="4535588"/>
          </a:xfrm>
          <a:custGeom>
            <a:avLst/>
            <a:gdLst>
              <a:gd name="connsiteX0" fmla="*/ 0 w 12214087"/>
              <a:gd name="connsiteY0" fmla="*/ 0 h 4535588"/>
              <a:gd name="connsiteX1" fmla="*/ 12214087 w 12214087"/>
              <a:gd name="connsiteY1" fmla="*/ 0 h 4535588"/>
              <a:gd name="connsiteX2" fmla="*/ 12193179 w 12214087"/>
              <a:gd name="connsiteY2" fmla="*/ 3316202 h 4535588"/>
              <a:gd name="connsiteX3" fmla="*/ 0 w 12214087"/>
              <a:gd name="connsiteY3" fmla="*/ 2210981 h 4535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14087" h="4535588">
                <a:moveTo>
                  <a:pt x="0" y="0"/>
                </a:moveTo>
                <a:lnTo>
                  <a:pt x="12214087" y="0"/>
                </a:lnTo>
                <a:cubicBezTo>
                  <a:pt x="12208362" y="1105401"/>
                  <a:pt x="12198904" y="2210801"/>
                  <a:pt x="12193179" y="3316202"/>
                </a:cubicBezTo>
                <a:cubicBezTo>
                  <a:pt x="8379468" y="5559122"/>
                  <a:pt x="1854282" y="4422495"/>
                  <a:pt x="0" y="221098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FEA11-81CF-40A9-9A70-48761EDD7759}" type="datetime1">
              <a:rPr lang="en-US" smtClean="0"/>
              <a:t>12/16/2024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98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1FAFD-D5F8-4B77-8EB5-B49BA52D4106}" type="datetimeFigureOut">
              <a:rPr lang="tr-TR" smtClean="0"/>
              <a:t>16.12.2024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31984-B7CC-45CE-976F-4D115992162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93355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1FAFD-D5F8-4B77-8EB5-B49BA52D4106}" type="datetimeFigureOut">
              <a:rPr lang="tr-TR" smtClean="0"/>
              <a:t>16.12.2024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31984-B7CC-45CE-976F-4D115992162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49014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1FAFD-D5F8-4B77-8EB5-B49BA52D4106}" type="datetimeFigureOut">
              <a:rPr lang="tr-TR" smtClean="0"/>
              <a:t>16.12.2024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31984-B7CC-45CE-976F-4D115992162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22600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1FAFD-D5F8-4B77-8EB5-B49BA52D4106}" type="datetimeFigureOut">
              <a:rPr lang="tr-TR" smtClean="0"/>
              <a:t>16.12.2024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31984-B7CC-45CE-976F-4D115992162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62135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1FAFD-D5F8-4B77-8EB5-B49BA52D4106}" type="datetimeFigureOut">
              <a:rPr lang="tr-TR" smtClean="0"/>
              <a:t>16.12.2024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31984-B7CC-45CE-976F-4D115992162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90426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1FAFD-D5F8-4B77-8EB5-B49BA52D4106}" type="datetimeFigureOut">
              <a:rPr lang="tr-TR" smtClean="0"/>
              <a:t>16.12.2024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31984-B7CC-45CE-976F-4D115992162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39850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1FAFD-D5F8-4B77-8EB5-B49BA52D4106}" type="datetimeFigureOut">
              <a:rPr lang="tr-TR" smtClean="0"/>
              <a:t>16.12.2024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31984-B7CC-45CE-976F-4D115992162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11936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1FAFD-D5F8-4B77-8EB5-B49BA52D4106}" type="datetimeFigureOut">
              <a:rPr lang="tr-TR" smtClean="0"/>
              <a:t>16.12.2024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31984-B7CC-45CE-976F-4D115992162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51110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1FAFD-D5F8-4B77-8EB5-B49BA52D4106}" type="datetimeFigureOut">
              <a:rPr lang="tr-TR" smtClean="0"/>
              <a:t>16.12.2024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131984-B7CC-45CE-976F-4D115992162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62586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e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24.jpeg"/><Relationship Id="rId4" Type="http://schemas.openxmlformats.org/officeDocument/2006/relationships/image" Target="../media/image21.jpeg"/><Relationship Id="rId9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12.png"/><Relationship Id="rId7" Type="http://schemas.microsoft.com/office/2007/relationships/hdphoto" Target="../media/hdphoto6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jpe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28.jpeg"/><Relationship Id="rId4" Type="http://schemas.openxmlformats.org/officeDocument/2006/relationships/image" Target="../media/image25.jpeg"/><Relationship Id="rId9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12.png"/><Relationship Id="rId7" Type="http://schemas.microsoft.com/office/2007/relationships/hdphoto" Target="../media/hdphoto10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jpeg"/><Relationship Id="rId11" Type="http://schemas.microsoft.com/office/2007/relationships/hdphoto" Target="../media/hdphoto12.wdp"/><Relationship Id="rId5" Type="http://schemas.microsoft.com/office/2007/relationships/hdphoto" Target="../media/hdphoto9.wdp"/><Relationship Id="rId10" Type="http://schemas.openxmlformats.org/officeDocument/2006/relationships/image" Target="../media/image40.jpeg"/><Relationship Id="rId4" Type="http://schemas.openxmlformats.org/officeDocument/2006/relationships/image" Target="../media/image37.jpeg"/><Relationship Id="rId9" Type="http://schemas.microsoft.com/office/2007/relationships/hdphoto" Target="../media/hdphoto1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12.png"/><Relationship Id="rId7" Type="http://schemas.microsoft.com/office/2007/relationships/hdphoto" Target="../media/hdphoto14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jpeg"/><Relationship Id="rId11" Type="http://schemas.microsoft.com/office/2007/relationships/hdphoto" Target="../media/hdphoto16.wdp"/><Relationship Id="rId5" Type="http://schemas.microsoft.com/office/2007/relationships/hdphoto" Target="../media/hdphoto13.wdp"/><Relationship Id="rId10" Type="http://schemas.openxmlformats.org/officeDocument/2006/relationships/image" Target="../media/image44.jpeg"/><Relationship Id="rId4" Type="http://schemas.openxmlformats.org/officeDocument/2006/relationships/image" Target="../media/image41.jpeg"/><Relationship Id="rId9" Type="http://schemas.microsoft.com/office/2007/relationships/hdphoto" Target="../media/hdphoto15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Resim 11">
            <a:extLst>
              <a:ext uri="{FF2B5EF4-FFF2-40B4-BE49-F238E27FC236}">
                <a16:creationId xmlns:a16="http://schemas.microsoft.com/office/drawing/2014/main" xmlns="" id="{885B0078-FA15-09FC-B8BE-DEA1DEFE38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03788" y="-1128672"/>
            <a:ext cx="6895450" cy="9152795"/>
          </a:xfrm>
          <a:prstGeom prst="rect">
            <a:avLst/>
          </a:prstGeom>
        </p:spPr>
      </p:pic>
      <p:sp>
        <p:nvSpPr>
          <p:cNvPr id="9" name="Paralelkenar 6">
            <a:extLst>
              <a:ext uri="{FF2B5EF4-FFF2-40B4-BE49-F238E27FC236}">
                <a16:creationId xmlns:a16="http://schemas.microsoft.com/office/drawing/2014/main" xmlns="" id="{18975C42-58A7-4727-8807-98F90E3CC1C0}"/>
              </a:ext>
            </a:extLst>
          </p:cNvPr>
          <p:cNvSpPr/>
          <p:nvPr/>
        </p:nvSpPr>
        <p:spPr>
          <a:xfrm>
            <a:off x="1636415" y="2658049"/>
            <a:ext cx="5734691" cy="2257735"/>
          </a:xfrm>
          <a:prstGeom prst="roundRect">
            <a:avLst/>
          </a:prstGeom>
          <a:solidFill>
            <a:srgbClr val="007AB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ŞEHİT KADİR ALTUNTAŞ CUMHURİYET ORTAOKULU BRİFİNGİ</a:t>
            </a:r>
            <a:endParaRPr kumimoji="0" lang="tr-TR" sz="32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ARALIK </a:t>
            </a:r>
            <a:r>
              <a:rPr lang="tr-TR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kumimoji="0" lang="tr-TR" sz="20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Resim 13">
            <a:extLst>
              <a:ext uri="{FF2B5EF4-FFF2-40B4-BE49-F238E27FC236}">
                <a16:creationId xmlns:a16="http://schemas.microsoft.com/office/drawing/2014/main" xmlns="" id="{901953FD-0513-26C9-ED17-8326EB3797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7" t="1011" r="-573" b="30174"/>
          <a:stretch/>
        </p:blipFill>
        <p:spPr>
          <a:xfrm>
            <a:off x="3361839" y="836763"/>
            <a:ext cx="2283843" cy="1199072"/>
          </a:xfrm>
          <a:prstGeom prst="rect">
            <a:avLst/>
          </a:prstGeom>
        </p:spPr>
      </p:pic>
      <p:sp>
        <p:nvSpPr>
          <p:cNvPr id="5" name="Dikdörtgen 4">
            <a:extLst>
              <a:ext uri="{FF2B5EF4-FFF2-40B4-BE49-F238E27FC236}">
                <a16:creationId xmlns:a16="http://schemas.microsoft.com/office/drawing/2014/main" xmlns="" id="{AFDCDDD2-F99B-462C-A52F-7B34AD02AF3E}"/>
              </a:ext>
            </a:extLst>
          </p:cNvPr>
          <p:cNvSpPr/>
          <p:nvPr/>
        </p:nvSpPr>
        <p:spPr>
          <a:xfrm>
            <a:off x="0" y="6497054"/>
            <a:ext cx="1362576" cy="360947"/>
          </a:xfrm>
          <a:prstGeom prst="rect">
            <a:avLst/>
          </a:prstGeom>
          <a:solidFill>
            <a:srgbClr val="0288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6" name="Paralelkenar 6">
            <a:extLst>
              <a:ext uri="{FF2B5EF4-FFF2-40B4-BE49-F238E27FC236}">
                <a16:creationId xmlns:a16="http://schemas.microsoft.com/office/drawing/2014/main" xmlns="" id="{3B5E7300-F46B-4246-95EC-9774D768F1A7}"/>
              </a:ext>
            </a:extLst>
          </p:cNvPr>
          <p:cNvSpPr/>
          <p:nvPr/>
        </p:nvSpPr>
        <p:spPr>
          <a:xfrm>
            <a:off x="1136176" y="6497054"/>
            <a:ext cx="3367585" cy="360947"/>
          </a:xfrm>
          <a:custGeom>
            <a:avLst/>
            <a:gdLst>
              <a:gd name="connsiteX0" fmla="*/ 0 w 3162300"/>
              <a:gd name="connsiteY0" fmla="*/ 360947 h 360947"/>
              <a:gd name="connsiteX1" fmla="*/ 90237 w 3162300"/>
              <a:gd name="connsiteY1" fmla="*/ 0 h 360947"/>
              <a:gd name="connsiteX2" fmla="*/ 3162300 w 3162300"/>
              <a:gd name="connsiteY2" fmla="*/ 0 h 360947"/>
              <a:gd name="connsiteX3" fmla="*/ 3072063 w 3162300"/>
              <a:gd name="connsiteY3" fmla="*/ 360947 h 360947"/>
              <a:gd name="connsiteX4" fmla="*/ 0 w 3162300"/>
              <a:gd name="connsiteY4" fmla="*/ 360947 h 360947"/>
              <a:gd name="connsiteX0" fmla="*/ 0 w 3310346"/>
              <a:gd name="connsiteY0" fmla="*/ 360947 h 360947"/>
              <a:gd name="connsiteX1" fmla="*/ 90237 w 3310346"/>
              <a:gd name="connsiteY1" fmla="*/ 0 h 360947"/>
              <a:gd name="connsiteX2" fmla="*/ 3310346 w 3310346"/>
              <a:gd name="connsiteY2" fmla="*/ 0 h 360947"/>
              <a:gd name="connsiteX3" fmla="*/ 3072063 w 3310346"/>
              <a:gd name="connsiteY3" fmla="*/ 360947 h 360947"/>
              <a:gd name="connsiteX4" fmla="*/ 0 w 3310346"/>
              <a:gd name="connsiteY4" fmla="*/ 360947 h 360947"/>
              <a:gd name="connsiteX0" fmla="*/ 0 w 3423558"/>
              <a:gd name="connsiteY0" fmla="*/ 360947 h 360947"/>
              <a:gd name="connsiteX1" fmla="*/ 203449 w 3423558"/>
              <a:gd name="connsiteY1" fmla="*/ 0 h 360947"/>
              <a:gd name="connsiteX2" fmla="*/ 3423558 w 3423558"/>
              <a:gd name="connsiteY2" fmla="*/ 0 h 360947"/>
              <a:gd name="connsiteX3" fmla="*/ 3185275 w 3423558"/>
              <a:gd name="connsiteY3" fmla="*/ 360947 h 360947"/>
              <a:gd name="connsiteX4" fmla="*/ 0 w 3423558"/>
              <a:gd name="connsiteY4" fmla="*/ 360947 h 360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3558" h="360947">
                <a:moveTo>
                  <a:pt x="0" y="360947"/>
                </a:moveTo>
                <a:lnTo>
                  <a:pt x="203449" y="0"/>
                </a:lnTo>
                <a:lnTo>
                  <a:pt x="3423558" y="0"/>
                </a:lnTo>
                <a:lnTo>
                  <a:pt x="3185275" y="360947"/>
                </a:lnTo>
                <a:lnTo>
                  <a:pt x="0" y="360947"/>
                </a:lnTo>
                <a:close/>
              </a:path>
            </a:pathLst>
          </a:custGeom>
          <a:solidFill>
            <a:srgbClr val="039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i="1" dirty="0" smtClean="0"/>
              <a:t>ŞKA Cumhuriyet Ortaokulu</a:t>
            </a:r>
            <a:endParaRPr lang="tr-TR" b="1" i="1" dirty="0"/>
          </a:p>
        </p:txBody>
      </p:sp>
      <p:sp>
        <p:nvSpPr>
          <p:cNvPr id="7" name="Halka 12">
            <a:extLst>
              <a:ext uri="{FF2B5EF4-FFF2-40B4-BE49-F238E27FC236}">
                <a16:creationId xmlns:a16="http://schemas.microsoft.com/office/drawing/2014/main" xmlns="" id="{0C513D9B-7002-4C99-99E3-ED1896989B4D}"/>
              </a:ext>
            </a:extLst>
          </p:cNvPr>
          <p:cNvSpPr/>
          <p:nvPr/>
        </p:nvSpPr>
        <p:spPr>
          <a:xfrm>
            <a:off x="288919" y="5735661"/>
            <a:ext cx="654413" cy="932340"/>
          </a:xfrm>
          <a:custGeom>
            <a:avLst/>
            <a:gdLst>
              <a:gd name="connsiteX0" fmla="*/ 0 w 872550"/>
              <a:gd name="connsiteY0" fmla="*/ 466170 h 932340"/>
              <a:gd name="connsiteX1" fmla="*/ 436275 w 872550"/>
              <a:gd name="connsiteY1" fmla="*/ 0 h 932340"/>
              <a:gd name="connsiteX2" fmla="*/ 872550 w 872550"/>
              <a:gd name="connsiteY2" fmla="*/ 466170 h 932340"/>
              <a:gd name="connsiteX3" fmla="*/ 436275 w 872550"/>
              <a:gd name="connsiteY3" fmla="*/ 932340 h 932340"/>
              <a:gd name="connsiteX4" fmla="*/ 0 w 872550"/>
              <a:gd name="connsiteY4" fmla="*/ 466170 h 932340"/>
              <a:gd name="connsiteX5" fmla="*/ 218138 w 872550"/>
              <a:gd name="connsiteY5" fmla="*/ 466170 h 932340"/>
              <a:gd name="connsiteX6" fmla="*/ 436276 w 872550"/>
              <a:gd name="connsiteY6" fmla="*/ 714203 h 932340"/>
              <a:gd name="connsiteX7" fmla="*/ 654414 w 872550"/>
              <a:gd name="connsiteY7" fmla="*/ 466170 h 932340"/>
              <a:gd name="connsiteX8" fmla="*/ 436276 w 872550"/>
              <a:gd name="connsiteY8" fmla="*/ 218137 h 932340"/>
              <a:gd name="connsiteX9" fmla="*/ 218138 w 872550"/>
              <a:gd name="connsiteY9" fmla="*/ 466170 h 932340"/>
              <a:gd name="connsiteX0" fmla="*/ 0 w 872550"/>
              <a:gd name="connsiteY0" fmla="*/ 466170 h 932340"/>
              <a:gd name="connsiteX1" fmla="*/ 436275 w 872550"/>
              <a:gd name="connsiteY1" fmla="*/ 0 h 932340"/>
              <a:gd name="connsiteX2" fmla="*/ 872550 w 872550"/>
              <a:gd name="connsiteY2" fmla="*/ 466170 h 932340"/>
              <a:gd name="connsiteX3" fmla="*/ 436275 w 872550"/>
              <a:gd name="connsiteY3" fmla="*/ 932340 h 932340"/>
              <a:gd name="connsiteX4" fmla="*/ 0 w 872550"/>
              <a:gd name="connsiteY4" fmla="*/ 466170 h 932340"/>
              <a:gd name="connsiteX5" fmla="*/ 218138 w 872550"/>
              <a:gd name="connsiteY5" fmla="*/ 466170 h 932340"/>
              <a:gd name="connsiteX6" fmla="*/ 436276 w 872550"/>
              <a:gd name="connsiteY6" fmla="*/ 580853 h 932340"/>
              <a:gd name="connsiteX7" fmla="*/ 654414 w 872550"/>
              <a:gd name="connsiteY7" fmla="*/ 466170 h 932340"/>
              <a:gd name="connsiteX8" fmla="*/ 436276 w 872550"/>
              <a:gd name="connsiteY8" fmla="*/ 218137 h 932340"/>
              <a:gd name="connsiteX9" fmla="*/ 218138 w 872550"/>
              <a:gd name="connsiteY9" fmla="*/ 466170 h 932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2550" h="932340">
                <a:moveTo>
                  <a:pt x="0" y="466170"/>
                </a:moveTo>
                <a:cubicBezTo>
                  <a:pt x="0" y="208711"/>
                  <a:pt x="195327" y="0"/>
                  <a:pt x="436275" y="0"/>
                </a:cubicBezTo>
                <a:cubicBezTo>
                  <a:pt x="677223" y="0"/>
                  <a:pt x="872550" y="208711"/>
                  <a:pt x="872550" y="466170"/>
                </a:cubicBezTo>
                <a:cubicBezTo>
                  <a:pt x="872550" y="723629"/>
                  <a:pt x="677223" y="932340"/>
                  <a:pt x="436275" y="932340"/>
                </a:cubicBezTo>
                <a:cubicBezTo>
                  <a:pt x="195327" y="932340"/>
                  <a:pt x="0" y="723629"/>
                  <a:pt x="0" y="466170"/>
                </a:cubicBezTo>
                <a:close/>
                <a:moveTo>
                  <a:pt x="218138" y="466170"/>
                </a:moveTo>
                <a:cubicBezTo>
                  <a:pt x="218138" y="526623"/>
                  <a:pt x="315802" y="580853"/>
                  <a:pt x="436276" y="580853"/>
                </a:cubicBezTo>
                <a:cubicBezTo>
                  <a:pt x="556750" y="580853"/>
                  <a:pt x="654414" y="603155"/>
                  <a:pt x="654414" y="466170"/>
                </a:cubicBezTo>
                <a:cubicBezTo>
                  <a:pt x="654414" y="329185"/>
                  <a:pt x="556750" y="218137"/>
                  <a:pt x="436276" y="218137"/>
                </a:cubicBezTo>
                <a:cubicBezTo>
                  <a:pt x="315802" y="218137"/>
                  <a:pt x="218138" y="405717"/>
                  <a:pt x="218138" y="46617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>
              <a:solidFill>
                <a:schemeClr val="tx1"/>
              </a:solidFill>
            </a:endParaRP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xmlns="" id="{1BC7C3B7-AD83-46BD-B83E-A7E4638CC3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53" y="6028072"/>
            <a:ext cx="460945" cy="51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 16">
            <a:extLst>
              <a:ext uri="{FF2B5EF4-FFF2-40B4-BE49-F238E27FC236}">
                <a16:creationId xmlns:a16="http://schemas.microsoft.com/office/drawing/2014/main" xmlns="" id="{AF906AF1-82DA-4546-A909-BC77B7E99E99}"/>
              </a:ext>
            </a:extLst>
          </p:cNvPr>
          <p:cNvGrpSpPr/>
          <p:nvPr/>
        </p:nvGrpSpPr>
        <p:grpSpPr>
          <a:xfrm>
            <a:off x="-2" y="-34880"/>
            <a:ext cx="9144000" cy="1280949"/>
            <a:chOff x="0" y="-15240"/>
            <a:chExt cx="12192000" cy="1340602"/>
          </a:xfrm>
        </p:grpSpPr>
        <p:sp>
          <p:nvSpPr>
            <p:cNvPr id="18" name="Dikdörtgen 17">
              <a:extLst>
                <a:ext uri="{FF2B5EF4-FFF2-40B4-BE49-F238E27FC236}">
                  <a16:creationId xmlns:a16="http://schemas.microsoft.com/office/drawing/2014/main" xmlns="" id="{107336B5-B723-4179-99EF-D30A48FBE5AD}"/>
                </a:ext>
              </a:extLst>
            </p:cNvPr>
            <p:cNvSpPr/>
            <p:nvPr/>
          </p:nvSpPr>
          <p:spPr>
            <a:xfrm>
              <a:off x="0" y="-15240"/>
              <a:ext cx="12192000" cy="1057771"/>
            </a:xfrm>
            <a:prstGeom prst="rect">
              <a:avLst/>
            </a:prstGeom>
            <a:gradFill flip="none" rotWithShape="1">
              <a:gsLst>
                <a:gs pos="1322">
                  <a:srgbClr val="C7D8EA"/>
                </a:gs>
                <a:gs pos="26000">
                  <a:srgbClr val="0070C0"/>
                </a:gs>
                <a:gs pos="51116">
                  <a:srgbClr val="002060"/>
                </a:gs>
                <a:gs pos="78000">
                  <a:srgbClr val="0070C0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0"/>
              <a:tileRect/>
            </a:gradFill>
            <a:scene3d>
              <a:camera prst="orthographicFront"/>
              <a:lightRig rig="threePt" dir="t"/>
            </a:scene3d>
            <a:sp3d>
              <a:bevelT w="127000" h="88900"/>
              <a:bevelB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Dikdörtgen 18">
              <a:extLst>
                <a:ext uri="{FF2B5EF4-FFF2-40B4-BE49-F238E27FC236}">
                  <a16:creationId xmlns:a16="http://schemas.microsoft.com/office/drawing/2014/main" xmlns="" id="{27747923-B79C-46E9-A3E5-3C814210A4C9}"/>
                </a:ext>
              </a:extLst>
            </p:cNvPr>
            <p:cNvSpPr/>
            <p:nvPr/>
          </p:nvSpPr>
          <p:spPr>
            <a:xfrm>
              <a:off x="0" y="1059462"/>
              <a:ext cx="12192000" cy="265900"/>
            </a:xfrm>
            <a:prstGeom prst="rect">
              <a:avLst/>
            </a:prstGeom>
            <a:gradFill>
              <a:gsLst>
                <a:gs pos="1322">
                  <a:schemeClr val="bg1">
                    <a:lumMod val="85000"/>
                  </a:schemeClr>
                </a:gs>
                <a:gs pos="26000">
                  <a:schemeClr val="bg1">
                    <a:lumMod val="75000"/>
                  </a:schemeClr>
                </a:gs>
                <a:gs pos="51116">
                  <a:schemeClr val="bg1">
                    <a:lumMod val="65000"/>
                  </a:schemeClr>
                </a:gs>
                <a:gs pos="78000">
                  <a:schemeClr val="bg1">
                    <a:lumMod val="7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0800000" scaled="0"/>
            </a:gradFill>
            <a:scene3d>
              <a:camera prst="orthographicFront"/>
              <a:lightRig rig="threePt" dir="t"/>
            </a:scene3d>
            <a:sp3d>
              <a:bevelT w="127000"/>
              <a:bevelB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" name="Resim 19">
              <a:extLst>
                <a:ext uri="{FF2B5EF4-FFF2-40B4-BE49-F238E27FC236}">
                  <a16:creationId xmlns:a16="http://schemas.microsoft.com/office/drawing/2014/main" xmlns="" id="{B23F79F0-B2E1-4C3C-9DDB-2AFBFC97C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3200" y="43009"/>
              <a:ext cx="988423" cy="988423"/>
            </a:xfrm>
            <a:prstGeom prst="rect">
              <a:avLst/>
            </a:prstGeom>
            <a:effectLst>
              <a:glow rad="457200">
                <a:schemeClr val="bg1">
                  <a:alpha val="40000"/>
                </a:schemeClr>
              </a:glow>
            </a:effectLst>
          </p:spPr>
        </p:pic>
        <p:pic>
          <p:nvPicPr>
            <p:cNvPr id="21" name="Resim 20">
              <a:extLst>
                <a:ext uri="{FF2B5EF4-FFF2-40B4-BE49-F238E27FC236}">
                  <a16:creationId xmlns:a16="http://schemas.microsoft.com/office/drawing/2014/main" xmlns="" id="{4319B060-E9F2-4037-B5CE-059C7FD37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868" y="43010"/>
              <a:ext cx="985466" cy="985466"/>
            </a:xfrm>
            <a:prstGeom prst="rect">
              <a:avLst/>
            </a:prstGeom>
            <a:effectLst>
              <a:glow rad="457200">
                <a:schemeClr val="bg1">
                  <a:alpha val="40000"/>
                </a:schemeClr>
              </a:glow>
            </a:effectLst>
          </p:spPr>
        </p:pic>
      </p:grpSp>
      <p:sp>
        <p:nvSpPr>
          <p:cNvPr id="23" name="Dikdörtgen 22">
            <a:extLst>
              <a:ext uri="{FF2B5EF4-FFF2-40B4-BE49-F238E27FC236}">
                <a16:creationId xmlns:a16="http://schemas.microsoft.com/office/drawing/2014/main" xmlns="" id="{9A6FF515-9414-42B5-8551-001100ACBB91}"/>
              </a:ext>
            </a:extLst>
          </p:cNvPr>
          <p:cNvSpPr/>
          <p:nvPr/>
        </p:nvSpPr>
        <p:spPr>
          <a:xfrm>
            <a:off x="941027" y="193960"/>
            <a:ext cx="72627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32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1234107" y="210191"/>
            <a:ext cx="6218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İstatistiki Bilgiler</a:t>
            </a:r>
            <a:endParaRPr lang="tr-TR" sz="3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Paralelkenar 6">
            <a:extLst>
              <a:ext uri="{FF2B5EF4-FFF2-40B4-BE49-F238E27FC236}">
                <a16:creationId xmlns:a16="http://schemas.microsoft.com/office/drawing/2014/main" xmlns="" id="{0C5AE608-0B3D-481A-9FD6-C56AC7252B5D}"/>
              </a:ext>
            </a:extLst>
          </p:cNvPr>
          <p:cNvSpPr/>
          <p:nvPr/>
        </p:nvSpPr>
        <p:spPr>
          <a:xfrm>
            <a:off x="-2" y="6497054"/>
            <a:ext cx="3367585" cy="360947"/>
          </a:xfrm>
          <a:custGeom>
            <a:avLst/>
            <a:gdLst>
              <a:gd name="connsiteX0" fmla="*/ 0 w 3162300"/>
              <a:gd name="connsiteY0" fmla="*/ 360947 h 360947"/>
              <a:gd name="connsiteX1" fmla="*/ 90237 w 3162300"/>
              <a:gd name="connsiteY1" fmla="*/ 0 h 360947"/>
              <a:gd name="connsiteX2" fmla="*/ 3162300 w 3162300"/>
              <a:gd name="connsiteY2" fmla="*/ 0 h 360947"/>
              <a:gd name="connsiteX3" fmla="*/ 3072063 w 3162300"/>
              <a:gd name="connsiteY3" fmla="*/ 360947 h 360947"/>
              <a:gd name="connsiteX4" fmla="*/ 0 w 3162300"/>
              <a:gd name="connsiteY4" fmla="*/ 360947 h 360947"/>
              <a:gd name="connsiteX0" fmla="*/ 0 w 3310346"/>
              <a:gd name="connsiteY0" fmla="*/ 360947 h 360947"/>
              <a:gd name="connsiteX1" fmla="*/ 90237 w 3310346"/>
              <a:gd name="connsiteY1" fmla="*/ 0 h 360947"/>
              <a:gd name="connsiteX2" fmla="*/ 3310346 w 3310346"/>
              <a:gd name="connsiteY2" fmla="*/ 0 h 360947"/>
              <a:gd name="connsiteX3" fmla="*/ 3072063 w 3310346"/>
              <a:gd name="connsiteY3" fmla="*/ 360947 h 360947"/>
              <a:gd name="connsiteX4" fmla="*/ 0 w 3310346"/>
              <a:gd name="connsiteY4" fmla="*/ 360947 h 360947"/>
              <a:gd name="connsiteX0" fmla="*/ 0 w 3423558"/>
              <a:gd name="connsiteY0" fmla="*/ 360947 h 360947"/>
              <a:gd name="connsiteX1" fmla="*/ 203449 w 3423558"/>
              <a:gd name="connsiteY1" fmla="*/ 0 h 360947"/>
              <a:gd name="connsiteX2" fmla="*/ 3423558 w 3423558"/>
              <a:gd name="connsiteY2" fmla="*/ 0 h 360947"/>
              <a:gd name="connsiteX3" fmla="*/ 3185275 w 3423558"/>
              <a:gd name="connsiteY3" fmla="*/ 360947 h 360947"/>
              <a:gd name="connsiteX4" fmla="*/ 0 w 3423558"/>
              <a:gd name="connsiteY4" fmla="*/ 360947 h 360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3558" h="360947">
                <a:moveTo>
                  <a:pt x="0" y="360947"/>
                </a:moveTo>
                <a:lnTo>
                  <a:pt x="203449" y="0"/>
                </a:lnTo>
                <a:lnTo>
                  <a:pt x="3423558" y="0"/>
                </a:lnTo>
                <a:lnTo>
                  <a:pt x="3185275" y="360947"/>
                </a:lnTo>
                <a:lnTo>
                  <a:pt x="0" y="360947"/>
                </a:lnTo>
                <a:close/>
              </a:path>
            </a:pathLst>
          </a:custGeom>
          <a:solidFill>
            <a:srgbClr val="039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i="1" dirty="0" smtClean="0"/>
              <a:t>ŞKA Cumhuriyet Ortaokulu</a:t>
            </a:r>
            <a:endParaRPr lang="tr-TR" b="1" i="1" dirty="0"/>
          </a:p>
        </p:txBody>
      </p:sp>
      <p:sp>
        <p:nvSpPr>
          <p:cNvPr id="13" name="Dikdörtgen 23"/>
          <p:cNvSpPr/>
          <p:nvPr/>
        </p:nvSpPr>
        <p:spPr>
          <a:xfrm flipH="1">
            <a:off x="7416429" y="-3175"/>
            <a:ext cx="1727572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039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3394191"/>
              </p:ext>
            </p:extLst>
          </p:nvPr>
        </p:nvGraphicFramePr>
        <p:xfrm>
          <a:off x="1524000" y="2044700"/>
          <a:ext cx="6096000" cy="357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ROBOTİK KODLAMA</a:t>
                      </a:r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2023-2024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2024-2025</a:t>
                      </a:r>
                      <a:endParaRPr lang="tr-T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Hizmet</a:t>
                      </a:r>
                      <a:r>
                        <a:rPr lang="tr-TR" baseline="0" dirty="0" smtClean="0"/>
                        <a:t> İçi Eğitim Alan </a:t>
                      </a:r>
                      <a:r>
                        <a:rPr lang="tr-TR" dirty="0" smtClean="0"/>
                        <a:t>Öğretmen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42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-</a:t>
                      </a:r>
                      <a:endParaRPr lang="tr-T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Öğrenciler</a:t>
                      </a:r>
                      <a:r>
                        <a:rPr lang="tr-TR" baseline="0" dirty="0" smtClean="0"/>
                        <a:t> İçin Açılan Kurs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2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1</a:t>
                      </a:r>
                      <a:endParaRPr lang="tr-T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Kurslara</a:t>
                      </a:r>
                      <a:r>
                        <a:rPr lang="tr-TR" baseline="0" dirty="0" smtClean="0"/>
                        <a:t> Katılan Öğrenci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32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21</a:t>
                      </a:r>
                      <a:endParaRPr lang="tr-TR" dirty="0"/>
                    </a:p>
                  </a:txBody>
                  <a:tcPr/>
                </a:tc>
              </a:tr>
              <a:tr h="741680">
                <a:tc gridSpan="3">
                  <a:txBody>
                    <a:bodyPr/>
                    <a:lstStyle/>
                    <a:p>
                      <a:pPr algn="ctr"/>
                      <a:r>
                        <a:rPr lang="tr-TR" sz="1800" u="none" baseline="0" dirty="0" smtClean="0"/>
                        <a:t>İzmir Valiliği tarafından 2 yıldır uygulanmakta olan robotik kodlama temalı kurslar kapsamında kadrolu tüm öğretmenlerimiz hizmet içi eğitimlerini tamamlamıştır.</a:t>
                      </a:r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392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 16">
            <a:extLst>
              <a:ext uri="{FF2B5EF4-FFF2-40B4-BE49-F238E27FC236}">
                <a16:creationId xmlns:a16="http://schemas.microsoft.com/office/drawing/2014/main" xmlns="" id="{AF906AF1-82DA-4546-A909-BC77B7E99E99}"/>
              </a:ext>
            </a:extLst>
          </p:cNvPr>
          <p:cNvGrpSpPr/>
          <p:nvPr/>
        </p:nvGrpSpPr>
        <p:grpSpPr>
          <a:xfrm>
            <a:off x="-2" y="-34880"/>
            <a:ext cx="9144000" cy="1280949"/>
            <a:chOff x="0" y="-15240"/>
            <a:chExt cx="12192000" cy="1340602"/>
          </a:xfrm>
        </p:grpSpPr>
        <p:sp>
          <p:nvSpPr>
            <p:cNvPr id="18" name="Dikdörtgen 17">
              <a:extLst>
                <a:ext uri="{FF2B5EF4-FFF2-40B4-BE49-F238E27FC236}">
                  <a16:creationId xmlns:a16="http://schemas.microsoft.com/office/drawing/2014/main" xmlns="" id="{107336B5-B723-4179-99EF-D30A48FBE5AD}"/>
                </a:ext>
              </a:extLst>
            </p:cNvPr>
            <p:cNvSpPr/>
            <p:nvPr/>
          </p:nvSpPr>
          <p:spPr>
            <a:xfrm>
              <a:off x="0" y="-15240"/>
              <a:ext cx="12192000" cy="1057771"/>
            </a:xfrm>
            <a:prstGeom prst="rect">
              <a:avLst/>
            </a:prstGeom>
            <a:gradFill flip="none" rotWithShape="1">
              <a:gsLst>
                <a:gs pos="1322">
                  <a:srgbClr val="C7D8EA"/>
                </a:gs>
                <a:gs pos="26000">
                  <a:srgbClr val="0070C0"/>
                </a:gs>
                <a:gs pos="51116">
                  <a:srgbClr val="002060"/>
                </a:gs>
                <a:gs pos="78000">
                  <a:srgbClr val="0070C0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0"/>
              <a:tileRect/>
            </a:gradFill>
            <a:scene3d>
              <a:camera prst="orthographicFront"/>
              <a:lightRig rig="threePt" dir="t"/>
            </a:scene3d>
            <a:sp3d>
              <a:bevelT w="127000" h="88900"/>
              <a:bevelB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Dikdörtgen 18">
              <a:extLst>
                <a:ext uri="{FF2B5EF4-FFF2-40B4-BE49-F238E27FC236}">
                  <a16:creationId xmlns:a16="http://schemas.microsoft.com/office/drawing/2014/main" xmlns="" id="{27747923-B79C-46E9-A3E5-3C814210A4C9}"/>
                </a:ext>
              </a:extLst>
            </p:cNvPr>
            <p:cNvSpPr/>
            <p:nvPr/>
          </p:nvSpPr>
          <p:spPr>
            <a:xfrm>
              <a:off x="0" y="1059462"/>
              <a:ext cx="12192000" cy="265900"/>
            </a:xfrm>
            <a:prstGeom prst="rect">
              <a:avLst/>
            </a:prstGeom>
            <a:gradFill>
              <a:gsLst>
                <a:gs pos="1322">
                  <a:schemeClr val="bg1">
                    <a:lumMod val="85000"/>
                  </a:schemeClr>
                </a:gs>
                <a:gs pos="26000">
                  <a:schemeClr val="bg1">
                    <a:lumMod val="75000"/>
                  </a:schemeClr>
                </a:gs>
                <a:gs pos="51116">
                  <a:schemeClr val="bg1">
                    <a:lumMod val="65000"/>
                  </a:schemeClr>
                </a:gs>
                <a:gs pos="78000">
                  <a:schemeClr val="bg1">
                    <a:lumMod val="7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0800000" scaled="0"/>
            </a:gradFill>
            <a:scene3d>
              <a:camera prst="orthographicFront"/>
              <a:lightRig rig="threePt" dir="t"/>
            </a:scene3d>
            <a:sp3d>
              <a:bevelT w="127000"/>
              <a:bevelB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" name="Resim 19">
              <a:extLst>
                <a:ext uri="{FF2B5EF4-FFF2-40B4-BE49-F238E27FC236}">
                  <a16:creationId xmlns:a16="http://schemas.microsoft.com/office/drawing/2014/main" xmlns="" id="{B23F79F0-B2E1-4C3C-9DDB-2AFBFC97C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3200" y="43009"/>
              <a:ext cx="988423" cy="988423"/>
            </a:xfrm>
            <a:prstGeom prst="rect">
              <a:avLst/>
            </a:prstGeom>
            <a:effectLst>
              <a:glow rad="457200">
                <a:schemeClr val="bg1">
                  <a:alpha val="40000"/>
                </a:schemeClr>
              </a:glow>
            </a:effectLst>
          </p:spPr>
        </p:pic>
        <p:pic>
          <p:nvPicPr>
            <p:cNvPr id="21" name="Resim 20">
              <a:extLst>
                <a:ext uri="{FF2B5EF4-FFF2-40B4-BE49-F238E27FC236}">
                  <a16:creationId xmlns:a16="http://schemas.microsoft.com/office/drawing/2014/main" xmlns="" id="{4319B060-E9F2-4037-B5CE-059C7FD37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868" y="43010"/>
              <a:ext cx="985466" cy="985466"/>
            </a:xfrm>
            <a:prstGeom prst="rect">
              <a:avLst/>
            </a:prstGeom>
            <a:effectLst>
              <a:glow rad="457200">
                <a:schemeClr val="bg1">
                  <a:alpha val="40000"/>
                </a:schemeClr>
              </a:glow>
            </a:effectLst>
          </p:spPr>
        </p:pic>
      </p:grpSp>
      <p:sp>
        <p:nvSpPr>
          <p:cNvPr id="23" name="Dikdörtgen 22">
            <a:extLst>
              <a:ext uri="{FF2B5EF4-FFF2-40B4-BE49-F238E27FC236}">
                <a16:creationId xmlns:a16="http://schemas.microsoft.com/office/drawing/2014/main" xmlns="" id="{9A6FF515-9414-42B5-8551-001100ACBB91}"/>
              </a:ext>
            </a:extLst>
          </p:cNvPr>
          <p:cNvSpPr/>
          <p:nvPr/>
        </p:nvSpPr>
        <p:spPr>
          <a:xfrm>
            <a:off x="941027" y="193960"/>
            <a:ext cx="72627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32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1234107" y="210191"/>
            <a:ext cx="6218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İstatistiki Bilgiler</a:t>
            </a:r>
            <a:endParaRPr lang="tr-TR" sz="3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Paralelkenar 6">
            <a:extLst>
              <a:ext uri="{FF2B5EF4-FFF2-40B4-BE49-F238E27FC236}">
                <a16:creationId xmlns:a16="http://schemas.microsoft.com/office/drawing/2014/main" xmlns="" id="{0C5AE608-0B3D-481A-9FD6-C56AC7252B5D}"/>
              </a:ext>
            </a:extLst>
          </p:cNvPr>
          <p:cNvSpPr/>
          <p:nvPr/>
        </p:nvSpPr>
        <p:spPr>
          <a:xfrm>
            <a:off x="-2" y="6497054"/>
            <a:ext cx="3367585" cy="360947"/>
          </a:xfrm>
          <a:custGeom>
            <a:avLst/>
            <a:gdLst>
              <a:gd name="connsiteX0" fmla="*/ 0 w 3162300"/>
              <a:gd name="connsiteY0" fmla="*/ 360947 h 360947"/>
              <a:gd name="connsiteX1" fmla="*/ 90237 w 3162300"/>
              <a:gd name="connsiteY1" fmla="*/ 0 h 360947"/>
              <a:gd name="connsiteX2" fmla="*/ 3162300 w 3162300"/>
              <a:gd name="connsiteY2" fmla="*/ 0 h 360947"/>
              <a:gd name="connsiteX3" fmla="*/ 3072063 w 3162300"/>
              <a:gd name="connsiteY3" fmla="*/ 360947 h 360947"/>
              <a:gd name="connsiteX4" fmla="*/ 0 w 3162300"/>
              <a:gd name="connsiteY4" fmla="*/ 360947 h 360947"/>
              <a:gd name="connsiteX0" fmla="*/ 0 w 3310346"/>
              <a:gd name="connsiteY0" fmla="*/ 360947 h 360947"/>
              <a:gd name="connsiteX1" fmla="*/ 90237 w 3310346"/>
              <a:gd name="connsiteY1" fmla="*/ 0 h 360947"/>
              <a:gd name="connsiteX2" fmla="*/ 3310346 w 3310346"/>
              <a:gd name="connsiteY2" fmla="*/ 0 h 360947"/>
              <a:gd name="connsiteX3" fmla="*/ 3072063 w 3310346"/>
              <a:gd name="connsiteY3" fmla="*/ 360947 h 360947"/>
              <a:gd name="connsiteX4" fmla="*/ 0 w 3310346"/>
              <a:gd name="connsiteY4" fmla="*/ 360947 h 360947"/>
              <a:gd name="connsiteX0" fmla="*/ 0 w 3423558"/>
              <a:gd name="connsiteY0" fmla="*/ 360947 h 360947"/>
              <a:gd name="connsiteX1" fmla="*/ 203449 w 3423558"/>
              <a:gd name="connsiteY1" fmla="*/ 0 h 360947"/>
              <a:gd name="connsiteX2" fmla="*/ 3423558 w 3423558"/>
              <a:gd name="connsiteY2" fmla="*/ 0 h 360947"/>
              <a:gd name="connsiteX3" fmla="*/ 3185275 w 3423558"/>
              <a:gd name="connsiteY3" fmla="*/ 360947 h 360947"/>
              <a:gd name="connsiteX4" fmla="*/ 0 w 3423558"/>
              <a:gd name="connsiteY4" fmla="*/ 360947 h 360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3558" h="360947">
                <a:moveTo>
                  <a:pt x="0" y="360947"/>
                </a:moveTo>
                <a:lnTo>
                  <a:pt x="203449" y="0"/>
                </a:lnTo>
                <a:lnTo>
                  <a:pt x="3423558" y="0"/>
                </a:lnTo>
                <a:lnTo>
                  <a:pt x="3185275" y="360947"/>
                </a:lnTo>
                <a:lnTo>
                  <a:pt x="0" y="360947"/>
                </a:lnTo>
                <a:close/>
              </a:path>
            </a:pathLst>
          </a:custGeom>
          <a:solidFill>
            <a:srgbClr val="039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i="1" dirty="0" smtClean="0"/>
              <a:t>ŞKA Cumhuriyet Ortaokulu</a:t>
            </a:r>
            <a:endParaRPr lang="tr-TR" b="1" i="1" dirty="0"/>
          </a:p>
        </p:txBody>
      </p:sp>
      <p:sp>
        <p:nvSpPr>
          <p:cNvPr id="13" name="Dikdörtgen 23"/>
          <p:cNvSpPr/>
          <p:nvPr/>
        </p:nvSpPr>
        <p:spPr>
          <a:xfrm flipH="1">
            <a:off x="7416429" y="-3175"/>
            <a:ext cx="1727572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039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6899720"/>
              </p:ext>
            </p:extLst>
          </p:nvPr>
        </p:nvGraphicFramePr>
        <p:xfrm>
          <a:off x="1524000" y="2044700"/>
          <a:ext cx="6094800" cy="304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68080"/>
                <a:gridCol w="232672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KANTİN</a:t>
                      </a:r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smtClean="0"/>
                        <a:t>Çalışan Sayısı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2</a:t>
                      </a:r>
                      <a:endParaRPr lang="tr-T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Aylık Kira</a:t>
                      </a:r>
                      <a:r>
                        <a:rPr lang="tr-TR" baseline="0" dirty="0" smtClean="0"/>
                        <a:t> Geliri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11.398,05 TL</a:t>
                      </a:r>
                      <a:endParaRPr lang="tr-T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İl MEM</a:t>
                      </a:r>
                      <a:r>
                        <a:rPr lang="tr-TR" baseline="0" dirty="0" smtClean="0"/>
                        <a:t> Kantin Katkı Payı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1.424,76 TL</a:t>
                      </a:r>
                      <a:endParaRPr lang="tr-T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İlçe MEM Kantin Katkı Payı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1.424,76 TL</a:t>
                      </a:r>
                      <a:endParaRPr lang="tr-TR" dirty="0"/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Aylık kira geliri, işletmeci tarafından, okul aile birliğimizin hesabına 5.699,03 TL </a:t>
                      </a:r>
                      <a:r>
                        <a:rPr lang="tr-TR" baseline="0" dirty="0" smtClean="0"/>
                        <a:t>ve Cumhuriyet İlkokulu okul aile birliği hesabına 5.699,03 TL olmak üzere iki parça halinde ödenmektedir.</a:t>
                      </a:r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350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 16">
            <a:extLst>
              <a:ext uri="{FF2B5EF4-FFF2-40B4-BE49-F238E27FC236}">
                <a16:creationId xmlns:a16="http://schemas.microsoft.com/office/drawing/2014/main" xmlns="" id="{AF906AF1-82DA-4546-A909-BC77B7E99E99}"/>
              </a:ext>
            </a:extLst>
          </p:cNvPr>
          <p:cNvGrpSpPr/>
          <p:nvPr/>
        </p:nvGrpSpPr>
        <p:grpSpPr>
          <a:xfrm>
            <a:off x="-2" y="-34880"/>
            <a:ext cx="9144000" cy="1280949"/>
            <a:chOff x="0" y="-15240"/>
            <a:chExt cx="12192000" cy="1340602"/>
          </a:xfrm>
        </p:grpSpPr>
        <p:sp>
          <p:nvSpPr>
            <p:cNvPr id="18" name="Dikdörtgen 17">
              <a:extLst>
                <a:ext uri="{FF2B5EF4-FFF2-40B4-BE49-F238E27FC236}">
                  <a16:creationId xmlns:a16="http://schemas.microsoft.com/office/drawing/2014/main" xmlns="" id="{107336B5-B723-4179-99EF-D30A48FBE5AD}"/>
                </a:ext>
              </a:extLst>
            </p:cNvPr>
            <p:cNvSpPr/>
            <p:nvPr/>
          </p:nvSpPr>
          <p:spPr>
            <a:xfrm>
              <a:off x="0" y="-15240"/>
              <a:ext cx="12192000" cy="1057771"/>
            </a:xfrm>
            <a:prstGeom prst="rect">
              <a:avLst/>
            </a:prstGeom>
            <a:gradFill flip="none" rotWithShape="1">
              <a:gsLst>
                <a:gs pos="1322">
                  <a:srgbClr val="C7D8EA"/>
                </a:gs>
                <a:gs pos="26000">
                  <a:srgbClr val="0070C0"/>
                </a:gs>
                <a:gs pos="51116">
                  <a:srgbClr val="002060"/>
                </a:gs>
                <a:gs pos="78000">
                  <a:srgbClr val="0070C0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0"/>
              <a:tileRect/>
            </a:gradFill>
            <a:scene3d>
              <a:camera prst="orthographicFront"/>
              <a:lightRig rig="threePt" dir="t"/>
            </a:scene3d>
            <a:sp3d>
              <a:bevelT w="127000" h="88900"/>
              <a:bevelB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Dikdörtgen 18">
              <a:extLst>
                <a:ext uri="{FF2B5EF4-FFF2-40B4-BE49-F238E27FC236}">
                  <a16:creationId xmlns:a16="http://schemas.microsoft.com/office/drawing/2014/main" xmlns="" id="{27747923-B79C-46E9-A3E5-3C814210A4C9}"/>
                </a:ext>
              </a:extLst>
            </p:cNvPr>
            <p:cNvSpPr/>
            <p:nvPr/>
          </p:nvSpPr>
          <p:spPr>
            <a:xfrm>
              <a:off x="0" y="1059462"/>
              <a:ext cx="12192000" cy="265900"/>
            </a:xfrm>
            <a:prstGeom prst="rect">
              <a:avLst/>
            </a:prstGeom>
            <a:gradFill>
              <a:gsLst>
                <a:gs pos="1322">
                  <a:schemeClr val="bg1">
                    <a:lumMod val="85000"/>
                  </a:schemeClr>
                </a:gs>
                <a:gs pos="26000">
                  <a:schemeClr val="bg1">
                    <a:lumMod val="75000"/>
                  </a:schemeClr>
                </a:gs>
                <a:gs pos="51116">
                  <a:schemeClr val="bg1">
                    <a:lumMod val="65000"/>
                  </a:schemeClr>
                </a:gs>
                <a:gs pos="78000">
                  <a:schemeClr val="bg1">
                    <a:lumMod val="7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0800000" scaled="0"/>
            </a:gradFill>
            <a:scene3d>
              <a:camera prst="orthographicFront"/>
              <a:lightRig rig="threePt" dir="t"/>
            </a:scene3d>
            <a:sp3d>
              <a:bevelT w="127000"/>
              <a:bevelB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" name="Resim 19">
              <a:extLst>
                <a:ext uri="{FF2B5EF4-FFF2-40B4-BE49-F238E27FC236}">
                  <a16:creationId xmlns:a16="http://schemas.microsoft.com/office/drawing/2014/main" xmlns="" id="{B23F79F0-B2E1-4C3C-9DDB-2AFBFC97C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3200" y="43009"/>
              <a:ext cx="988423" cy="988423"/>
            </a:xfrm>
            <a:prstGeom prst="rect">
              <a:avLst/>
            </a:prstGeom>
            <a:effectLst>
              <a:glow rad="457200">
                <a:schemeClr val="bg1">
                  <a:alpha val="40000"/>
                </a:schemeClr>
              </a:glow>
            </a:effectLst>
          </p:spPr>
        </p:pic>
        <p:pic>
          <p:nvPicPr>
            <p:cNvPr id="21" name="Resim 20">
              <a:extLst>
                <a:ext uri="{FF2B5EF4-FFF2-40B4-BE49-F238E27FC236}">
                  <a16:creationId xmlns:a16="http://schemas.microsoft.com/office/drawing/2014/main" xmlns="" id="{4319B060-E9F2-4037-B5CE-059C7FD37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868" y="43010"/>
              <a:ext cx="985466" cy="985466"/>
            </a:xfrm>
            <a:prstGeom prst="rect">
              <a:avLst/>
            </a:prstGeom>
            <a:effectLst>
              <a:glow rad="457200">
                <a:schemeClr val="bg1">
                  <a:alpha val="40000"/>
                </a:schemeClr>
              </a:glow>
            </a:effectLst>
          </p:spPr>
        </p:pic>
      </p:grpSp>
      <p:sp>
        <p:nvSpPr>
          <p:cNvPr id="23" name="Dikdörtgen 22">
            <a:extLst>
              <a:ext uri="{FF2B5EF4-FFF2-40B4-BE49-F238E27FC236}">
                <a16:creationId xmlns:a16="http://schemas.microsoft.com/office/drawing/2014/main" xmlns="" id="{9A6FF515-9414-42B5-8551-001100ACBB91}"/>
              </a:ext>
            </a:extLst>
          </p:cNvPr>
          <p:cNvSpPr/>
          <p:nvPr/>
        </p:nvSpPr>
        <p:spPr>
          <a:xfrm>
            <a:off x="941027" y="193960"/>
            <a:ext cx="72627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32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1234107" y="210191"/>
            <a:ext cx="6218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İstatistiki Bilgiler</a:t>
            </a:r>
            <a:endParaRPr lang="tr-TR" sz="3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Paralelkenar 6">
            <a:extLst>
              <a:ext uri="{FF2B5EF4-FFF2-40B4-BE49-F238E27FC236}">
                <a16:creationId xmlns:a16="http://schemas.microsoft.com/office/drawing/2014/main" xmlns="" id="{0C5AE608-0B3D-481A-9FD6-C56AC7252B5D}"/>
              </a:ext>
            </a:extLst>
          </p:cNvPr>
          <p:cNvSpPr/>
          <p:nvPr/>
        </p:nvSpPr>
        <p:spPr>
          <a:xfrm>
            <a:off x="-2" y="6497054"/>
            <a:ext cx="3367585" cy="360947"/>
          </a:xfrm>
          <a:custGeom>
            <a:avLst/>
            <a:gdLst>
              <a:gd name="connsiteX0" fmla="*/ 0 w 3162300"/>
              <a:gd name="connsiteY0" fmla="*/ 360947 h 360947"/>
              <a:gd name="connsiteX1" fmla="*/ 90237 w 3162300"/>
              <a:gd name="connsiteY1" fmla="*/ 0 h 360947"/>
              <a:gd name="connsiteX2" fmla="*/ 3162300 w 3162300"/>
              <a:gd name="connsiteY2" fmla="*/ 0 h 360947"/>
              <a:gd name="connsiteX3" fmla="*/ 3072063 w 3162300"/>
              <a:gd name="connsiteY3" fmla="*/ 360947 h 360947"/>
              <a:gd name="connsiteX4" fmla="*/ 0 w 3162300"/>
              <a:gd name="connsiteY4" fmla="*/ 360947 h 360947"/>
              <a:gd name="connsiteX0" fmla="*/ 0 w 3310346"/>
              <a:gd name="connsiteY0" fmla="*/ 360947 h 360947"/>
              <a:gd name="connsiteX1" fmla="*/ 90237 w 3310346"/>
              <a:gd name="connsiteY1" fmla="*/ 0 h 360947"/>
              <a:gd name="connsiteX2" fmla="*/ 3310346 w 3310346"/>
              <a:gd name="connsiteY2" fmla="*/ 0 h 360947"/>
              <a:gd name="connsiteX3" fmla="*/ 3072063 w 3310346"/>
              <a:gd name="connsiteY3" fmla="*/ 360947 h 360947"/>
              <a:gd name="connsiteX4" fmla="*/ 0 w 3310346"/>
              <a:gd name="connsiteY4" fmla="*/ 360947 h 360947"/>
              <a:gd name="connsiteX0" fmla="*/ 0 w 3423558"/>
              <a:gd name="connsiteY0" fmla="*/ 360947 h 360947"/>
              <a:gd name="connsiteX1" fmla="*/ 203449 w 3423558"/>
              <a:gd name="connsiteY1" fmla="*/ 0 h 360947"/>
              <a:gd name="connsiteX2" fmla="*/ 3423558 w 3423558"/>
              <a:gd name="connsiteY2" fmla="*/ 0 h 360947"/>
              <a:gd name="connsiteX3" fmla="*/ 3185275 w 3423558"/>
              <a:gd name="connsiteY3" fmla="*/ 360947 h 360947"/>
              <a:gd name="connsiteX4" fmla="*/ 0 w 3423558"/>
              <a:gd name="connsiteY4" fmla="*/ 360947 h 360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3558" h="360947">
                <a:moveTo>
                  <a:pt x="0" y="360947"/>
                </a:moveTo>
                <a:lnTo>
                  <a:pt x="203449" y="0"/>
                </a:lnTo>
                <a:lnTo>
                  <a:pt x="3423558" y="0"/>
                </a:lnTo>
                <a:lnTo>
                  <a:pt x="3185275" y="360947"/>
                </a:lnTo>
                <a:lnTo>
                  <a:pt x="0" y="360947"/>
                </a:lnTo>
                <a:close/>
              </a:path>
            </a:pathLst>
          </a:custGeom>
          <a:solidFill>
            <a:srgbClr val="039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i="1" dirty="0" smtClean="0"/>
              <a:t>ŞKA Cumhuriyet Ortaokulu</a:t>
            </a:r>
            <a:endParaRPr lang="tr-TR" b="1" i="1" dirty="0"/>
          </a:p>
        </p:txBody>
      </p:sp>
      <p:sp>
        <p:nvSpPr>
          <p:cNvPr id="13" name="Dikdörtgen 23"/>
          <p:cNvSpPr/>
          <p:nvPr/>
        </p:nvSpPr>
        <p:spPr>
          <a:xfrm flipH="1">
            <a:off x="7416429" y="-3175"/>
            <a:ext cx="1727572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039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1698590"/>
              </p:ext>
            </p:extLst>
          </p:nvPr>
        </p:nvGraphicFramePr>
        <p:xfrm>
          <a:off x="1524000" y="2044700"/>
          <a:ext cx="6094800" cy="348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68080"/>
                <a:gridCol w="232672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OKUL GÜVENLİĞİ</a:t>
                      </a:r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smtClean="0"/>
                        <a:t>Okul Polisi Sayısı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1</a:t>
                      </a:r>
                      <a:endParaRPr lang="tr-T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Güvenlik Görevlisi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-</a:t>
                      </a:r>
                      <a:endParaRPr lang="tr-TR" dirty="0"/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Okulumuza ismi verilen Şehit Kadir Altuntaş’ın kardeşi daimi işçi statüsünde bulunmaktadır ancak 2018/4 sayılı</a:t>
                      </a:r>
                      <a:r>
                        <a:rPr lang="tr-TR" baseline="0" dirty="0" smtClean="0"/>
                        <a:t> Başbakanlık Genelgesi gereği büro hizmetlerinde görevlendirilmeleri gerektiğinden kendi rızasıyla okul girişindeki kulübede danışma görevlisi olarak çalışmaktadır.</a:t>
                      </a:r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Ayrıca</a:t>
                      </a:r>
                      <a:r>
                        <a:rPr lang="tr-TR" baseline="0" dirty="0" smtClean="0"/>
                        <a:t> internet sayfamızda Veli Randevu Sistemi aktif hale getirilerek velilerimizin öğretmenlerimizle görüşebilecekleri saat aralıkları tanımlanmıştır.</a:t>
                      </a:r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373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 16">
            <a:extLst>
              <a:ext uri="{FF2B5EF4-FFF2-40B4-BE49-F238E27FC236}">
                <a16:creationId xmlns:a16="http://schemas.microsoft.com/office/drawing/2014/main" xmlns="" id="{AF906AF1-82DA-4546-A909-BC77B7E99E99}"/>
              </a:ext>
            </a:extLst>
          </p:cNvPr>
          <p:cNvGrpSpPr/>
          <p:nvPr/>
        </p:nvGrpSpPr>
        <p:grpSpPr>
          <a:xfrm>
            <a:off x="-2" y="-34880"/>
            <a:ext cx="9144000" cy="1280949"/>
            <a:chOff x="0" y="-15240"/>
            <a:chExt cx="12192000" cy="1340602"/>
          </a:xfrm>
        </p:grpSpPr>
        <p:sp>
          <p:nvSpPr>
            <p:cNvPr id="18" name="Dikdörtgen 17">
              <a:extLst>
                <a:ext uri="{FF2B5EF4-FFF2-40B4-BE49-F238E27FC236}">
                  <a16:creationId xmlns:a16="http://schemas.microsoft.com/office/drawing/2014/main" xmlns="" id="{107336B5-B723-4179-99EF-D30A48FBE5AD}"/>
                </a:ext>
              </a:extLst>
            </p:cNvPr>
            <p:cNvSpPr/>
            <p:nvPr/>
          </p:nvSpPr>
          <p:spPr>
            <a:xfrm>
              <a:off x="0" y="-15240"/>
              <a:ext cx="12192000" cy="1057771"/>
            </a:xfrm>
            <a:prstGeom prst="rect">
              <a:avLst/>
            </a:prstGeom>
            <a:gradFill flip="none" rotWithShape="1">
              <a:gsLst>
                <a:gs pos="1322">
                  <a:srgbClr val="C7D8EA"/>
                </a:gs>
                <a:gs pos="26000">
                  <a:srgbClr val="0070C0"/>
                </a:gs>
                <a:gs pos="51116">
                  <a:srgbClr val="002060"/>
                </a:gs>
                <a:gs pos="78000">
                  <a:srgbClr val="0070C0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0"/>
              <a:tileRect/>
            </a:gradFill>
            <a:scene3d>
              <a:camera prst="orthographicFront"/>
              <a:lightRig rig="threePt" dir="t"/>
            </a:scene3d>
            <a:sp3d>
              <a:bevelT w="127000" h="88900"/>
              <a:bevelB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Dikdörtgen 18">
              <a:extLst>
                <a:ext uri="{FF2B5EF4-FFF2-40B4-BE49-F238E27FC236}">
                  <a16:creationId xmlns:a16="http://schemas.microsoft.com/office/drawing/2014/main" xmlns="" id="{27747923-B79C-46E9-A3E5-3C814210A4C9}"/>
                </a:ext>
              </a:extLst>
            </p:cNvPr>
            <p:cNvSpPr/>
            <p:nvPr/>
          </p:nvSpPr>
          <p:spPr>
            <a:xfrm>
              <a:off x="0" y="1059462"/>
              <a:ext cx="12192000" cy="265900"/>
            </a:xfrm>
            <a:prstGeom prst="rect">
              <a:avLst/>
            </a:prstGeom>
            <a:gradFill>
              <a:gsLst>
                <a:gs pos="1322">
                  <a:schemeClr val="bg1">
                    <a:lumMod val="85000"/>
                  </a:schemeClr>
                </a:gs>
                <a:gs pos="26000">
                  <a:schemeClr val="bg1">
                    <a:lumMod val="75000"/>
                  </a:schemeClr>
                </a:gs>
                <a:gs pos="51116">
                  <a:schemeClr val="bg1">
                    <a:lumMod val="65000"/>
                  </a:schemeClr>
                </a:gs>
                <a:gs pos="78000">
                  <a:schemeClr val="bg1">
                    <a:lumMod val="7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0800000" scaled="0"/>
            </a:gradFill>
            <a:scene3d>
              <a:camera prst="orthographicFront"/>
              <a:lightRig rig="threePt" dir="t"/>
            </a:scene3d>
            <a:sp3d>
              <a:bevelT w="127000"/>
              <a:bevelB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" name="Resim 19">
              <a:extLst>
                <a:ext uri="{FF2B5EF4-FFF2-40B4-BE49-F238E27FC236}">
                  <a16:creationId xmlns:a16="http://schemas.microsoft.com/office/drawing/2014/main" xmlns="" id="{B23F79F0-B2E1-4C3C-9DDB-2AFBFC97C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3200" y="43009"/>
              <a:ext cx="988423" cy="988423"/>
            </a:xfrm>
            <a:prstGeom prst="rect">
              <a:avLst/>
            </a:prstGeom>
            <a:effectLst>
              <a:glow rad="457200">
                <a:schemeClr val="bg1">
                  <a:alpha val="40000"/>
                </a:schemeClr>
              </a:glow>
            </a:effectLst>
          </p:spPr>
        </p:pic>
        <p:pic>
          <p:nvPicPr>
            <p:cNvPr id="21" name="Resim 20">
              <a:extLst>
                <a:ext uri="{FF2B5EF4-FFF2-40B4-BE49-F238E27FC236}">
                  <a16:creationId xmlns:a16="http://schemas.microsoft.com/office/drawing/2014/main" xmlns="" id="{4319B060-E9F2-4037-B5CE-059C7FD37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868" y="43010"/>
              <a:ext cx="985466" cy="985466"/>
            </a:xfrm>
            <a:prstGeom prst="rect">
              <a:avLst/>
            </a:prstGeom>
            <a:effectLst>
              <a:glow rad="457200">
                <a:schemeClr val="bg1">
                  <a:alpha val="40000"/>
                </a:schemeClr>
              </a:glow>
            </a:effectLst>
          </p:spPr>
        </p:pic>
      </p:grpSp>
      <p:sp>
        <p:nvSpPr>
          <p:cNvPr id="23" name="Dikdörtgen 22">
            <a:extLst>
              <a:ext uri="{FF2B5EF4-FFF2-40B4-BE49-F238E27FC236}">
                <a16:creationId xmlns:a16="http://schemas.microsoft.com/office/drawing/2014/main" xmlns="" id="{9A6FF515-9414-42B5-8551-001100ACBB91}"/>
              </a:ext>
            </a:extLst>
          </p:cNvPr>
          <p:cNvSpPr/>
          <p:nvPr/>
        </p:nvSpPr>
        <p:spPr>
          <a:xfrm>
            <a:off x="941027" y="193960"/>
            <a:ext cx="72627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32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1234107" y="210191"/>
            <a:ext cx="6218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İstatistiki Bilgiler</a:t>
            </a:r>
            <a:endParaRPr lang="tr-TR" sz="3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Paralelkenar 6">
            <a:extLst>
              <a:ext uri="{FF2B5EF4-FFF2-40B4-BE49-F238E27FC236}">
                <a16:creationId xmlns:a16="http://schemas.microsoft.com/office/drawing/2014/main" xmlns="" id="{0C5AE608-0B3D-481A-9FD6-C56AC7252B5D}"/>
              </a:ext>
            </a:extLst>
          </p:cNvPr>
          <p:cNvSpPr/>
          <p:nvPr/>
        </p:nvSpPr>
        <p:spPr>
          <a:xfrm>
            <a:off x="-2" y="6497054"/>
            <a:ext cx="3367585" cy="360947"/>
          </a:xfrm>
          <a:custGeom>
            <a:avLst/>
            <a:gdLst>
              <a:gd name="connsiteX0" fmla="*/ 0 w 3162300"/>
              <a:gd name="connsiteY0" fmla="*/ 360947 h 360947"/>
              <a:gd name="connsiteX1" fmla="*/ 90237 w 3162300"/>
              <a:gd name="connsiteY1" fmla="*/ 0 h 360947"/>
              <a:gd name="connsiteX2" fmla="*/ 3162300 w 3162300"/>
              <a:gd name="connsiteY2" fmla="*/ 0 h 360947"/>
              <a:gd name="connsiteX3" fmla="*/ 3072063 w 3162300"/>
              <a:gd name="connsiteY3" fmla="*/ 360947 h 360947"/>
              <a:gd name="connsiteX4" fmla="*/ 0 w 3162300"/>
              <a:gd name="connsiteY4" fmla="*/ 360947 h 360947"/>
              <a:gd name="connsiteX0" fmla="*/ 0 w 3310346"/>
              <a:gd name="connsiteY0" fmla="*/ 360947 h 360947"/>
              <a:gd name="connsiteX1" fmla="*/ 90237 w 3310346"/>
              <a:gd name="connsiteY1" fmla="*/ 0 h 360947"/>
              <a:gd name="connsiteX2" fmla="*/ 3310346 w 3310346"/>
              <a:gd name="connsiteY2" fmla="*/ 0 h 360947"/>
              <a:gd name="connsiteX3" fmla="*/ 3072063 w 3310346"/>
              <a:gd name="connsiteY3" fmla="*/ 360947 h 360947"/>
              <a:gd name="connsiteX4" fmla="*/ 0 w 3310346"/>
              <a:gd name="connsiteY4" fmla="*/ 360947 h 360947"/>
              <a:gd name="connsiteX0" fmla="*/ 0 w 3423558"/>
              <a:gd name="connsiteY0" fmla="*/ 360947 h 360947"/>
              <a:gd name="connsiteX1" fmla="*/ 203449 w 3423558"/>
              <a:gd name="connsiteY1" fmla="*/ 0 h 360947"/>
              <a:gd name="connsiteX2" fmla="*/ 3423558 w 3423558"/>
              <a:gd name="connsiteY2" fmla="*/ 0 h 360947"/>
              <a:gd name="connsiteX3" fmla="*/ 3185275 w 3423558"/>
              <a:gd name="connsiteY3" fmla="*/ 360947 h 360947"/>
              <a:gd name="connsiteX4" fmla="*/ 0 w 3423558"/>
              <a:gd name="connsiteY4" fmla="*/ 360947 h 360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3558" h="360947">
                <a:moveTo>
                  <a:pt x="0" y="360947"/>
                </a:moveTo>
                <a:lnTo>
                  <a:pt x="203449" y="0"/>
                </a:lnTo>
                <a:lnTo>
                  <a:pt x="3423558" y="0"/>
                </a:lnTo>
                <a:lnTo>
                  <a:pt x="3185275" y="360947"/>
                </a:lnTo>
                <a:lnTo>
                  <a:pt x="0" y="360947"/>
                </a:lnTo>
                <a:close/>
              </a:path>
            </a:pathLst>
          </a:custGeom>
          <a:solidFill>
            <a:srgbClr val="039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i="1" dirty="0" smtClean="0"/>
              <a:t>ŞKA Cumhuriyet Ortaokulu</a:t>
            </a:r>
            <a:endParaRPr lang="tr-TR" b="1" i="1" dirty="0"/>
          </a:p>
        </p:txBody>
      </p:sp>
      <p:sp>
        <p:nvSpPr>
          <p:cNvPr id="13" name="Dikdörtgen 23"/>
          <p:cNvSpPr/>
          <p:nvPr/>
        </p:nvSpPr>
        <p:spPr>
          <a:xfrm flipH="1">
            <a:off x="7416429" y="-3175"/>
            <a:ext cx="1727572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039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1002790"/>
              </p:ext>
            </p:extLst>
          </p:nvPr>
        </p:nvGraphicFramePr>
        <p:xfrm>
          <a:off x="1524000" y="2044700"/>
          <a:ext cx="6094800" cy="267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4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YARIŞMA ve</a:t>
                      </a:r>
                      <a:r>
                        <a:rPr lang="tr-TR" baseline="0" dirty="0" smtClean="0"/>
                        <a:t> </a:t>
                      </a:r>
                      <a:r>
                        <a:rPr lang="tr-TR" dirty="0" smtClean="0"/>
                        <a:t>PROJELER</a:t>
                      </a:r>
                      <a:endParaRPr lang="tr-T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smtClean="0"/>
                        <a:t>Dijital</a:t>
                      </a:r>
                      <a:r>
                        <a:rPr lang="tr-TR" baseline="0" dirty="0" smtClean="0"/>
                        <a:t> Kanatlar</a:t>
                      </a:r>
                      <a:endParaRPr lang="tr-TR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TÜBİTAK 4006-B</a:t>
                      </a:r>
                      <a:endParaRPr lang="tr-T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tr-T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Önceki yıllarda uluslararası yarışma ve proje kapsamında First Lego </a:t>
                      </a:r>
                      <a:r>
                        <a:rPr lang="tr-TR" dirty="0" err="1" smtClean="0"/>
                        <a:t>League</a:t>
                      </a:r>
                      <a:r>
                        <a:rPr lang="tr-TR" dirty="0" smtClean="0"/>
                        <a:t>,</a:t>
                      </a:r>
                      <a:r>
                        <a:rPr lang="tr-TR" baseline="0" dirty="0" smtClean="0"/>
                        <a:t> </a:t>
                      </a:r>
                      <a:r>
                        <a:rPr lang="tr-TR" dirty="0" smtClean="0"/>
                        <a:t>e-</a:t>
                      </a:r>
                      <a:r>
                        <a:rPr lang="tr-TR" dirty="0" err="1" smtClean="0"/>
                        <a:t>Twinning</a:t>
                      </a:r>
                      <a:r>
                        <a:rPr lang="tr-TR" dirty="0" smtClean="0"/>
                        <a:t>;</a:t>
                      </a:r>
                      <a:r>
                        <a:rPr lang="tr-TR" baseline="0" dirty="0" smtClean="0"/>
                        <a:t> ulusal yarışma ve proje kapsamında da </a:t>
                      </a:r>
                      <a:r>
                        <a:rPr lang="tr-TR" dirty="0" smtClean="0"/>
                        <a:t>Beyaz Bayrak, Sıfır Atık, Okulum Temiz için gerekli katılımlar gösterilerek sertifika</a:t>
                      </a:r>
                      <a:r>
                        <a:rPr lang="tr-TR" baseline="0" dirty="0" smtClean="0"/>
                        <a:t> süreçleri tamamlanmıştır.</a:t>
                      </a:r>
                      <a:endParaRPr lang="tr-T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064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38680A9-96AE-43F1-BF22-75335773341C}"/>
              </a:ext>
            </a:extLst>
          </p:cNvPr>
          <p:cNvSpPr/>
          <p:nvPr/>
        </p:nvSpPr>
        <p:spPr>
          <a:xfrm>
            <a:off x="51234" y="1223363"/>
            <a:ext cx="9160565" cy="853771"/>
          </a:xfrm>
          <a:custGeom>
            <a:avLst/>
            <a:gdLst>
              <a:gd name="connsiteX0" fmla="*/ 0 w 12213021"/>
              <a:gd name="connsiteY0" fmla="*/ 0 h 1118375"/>
              <a:gd name="connsiteX1" fmla="*/ 12213021 w 12213021"/>
              <a:gd name="connsiteY1" fmla="*/ 0 h 1118375"/>
              <a:gd name="connsiteX2" fmla="*/ 12213021 w 12213021"/>
              <a:gd name="connsiteY2" fmla="*/ 1118375 h 1118375"/>
              <a:gd name="connsiteX3" fmla="*/ 0 w 12213021"/>
              <a:gd name="connsiteY3" fmla="*/ 1118375 h 1118375"/>
              <a:gd name="connsiteX4" fmla="*/ 0 w 12213021"/>
              <a:gd name="connsiteY4" fmla="*/ 0 h 1118375"/>
              <a:gd name="connsiteX0" fmla="*/ 0 w 12213021"/>
              <a:gd name="connsiteY0" fmla="*/ 0 h 2087482"/>
              <a:gd name="connsiteX1" fmla="*/ 12213021 w 12213021"/>
              <a:gd name="connsiteY1" fmla="*/ 0 h 2087482"/>
              <a:gd name="connsiteX2" fmla="*/ 12213021 w 12213021"/>
              <a:gd name="connsiteY2" fmla="*/ 1118375 h 2087482"/>
              <a:gd name="connsiteX3" fmla="*/ 0 w 12213021"/>
              <a:gd name="connsiteY3" fmla="*/ 1118375 h 2087482"/>
              <a:gd name="connsiteX4" fmla="*/ 0 w 12213021"/>
              <a:gd name="connsiteY4" fmla="*/ 0 h 2087482"/>
              <a:gd name="connsiteX0" fmla="*/ 0 w 12213021"/>
              <a:gd name="connsiteY0" fmla="*/ 0 h 2679903"/>
              <a:gd name="connsiteX1" fmla="*/ 12213021 w 12213021"/>
              <a:gd name="connsiteY1" fmla="*/ 0 h 2679903"/>
              <a:gd name="connsiteX2" fmla="*/ 12213021 w 12213021"/>
              <a:gd name="connsiteY2" fmla="*/ 1118375 h 2679903"/>
              <a:gd name="connsiteX3" fmla="*/ 0 w 12213021"/>
              <a:gd name="connsiteY3" fmla="*/ 1118375 h 2679903"/>
              <a:gd name="connsiteX4" fmla="*/ 0 w 12213021"/>
              <a:gd name="connsiteY4" fmla="*/ 0 h 2679903"/>
              <a:gd name="connsiteX0" fmla="*/ 0 w 12213021"/>
              <a:gd name="connsiteY0" fmla="*/ 0 h 2773490"/>
              <a:gd name="connsiteX1" fmla="*/ 12213021 w 12213021"/>
              <a:gd name="connsiteY1" fmla="*/ 0 h 2773490"/>
              <a:gd name="connsiteX2" fmla="*/ 12213021 w 12213021"/>
              <a:gd name="connsiteY2" fmla="*/ 1305944 h 2773490"/>
              <a:gd name="connsiteX3" fmla="*/ 0 w 12213021"/>
              <a:gd name="connsiteY3" fmla="*/ 1118375 h 2773490"/>
              <a:gd name="connsiteX4" fmla="*/ 0 w 12213021"/>
              <a:gd name="connsiteY4" fmla="*/ 0 h 2773490"/>
              <a:gd name="connsiteX0" fmla="*/ 0 w 12213021"/>
              <a:gd name="connsiteY0" fmla="*/ 0 h 2809564"/>
              <a:gd name="connsiteX1" fmla="*/ 12213021 w 12213021"/>
              <a:gd name="connsiteY1" fmla="*/ 0 h 2809564"/>
              <a:gd name="connsiteX2" fmla="*/ 12213021 w 12213021"/>
              <a:gd name="connsiteY2" fmla="*/ 1305944 h 2809564"/>
              <a:gd name="connsiteX3" fmla="*/ 0 w 12213021"/>
              <a:gd name="connsiteY3" fmla="*/ 1118375 h 2809564"/>
              <a:gd name="connsiteX4" fmla="*/ 0 w 12213021"/>
              <a:gd name="connsiteY4" fmla="*/ 0 h 2809564"/>
              <a:gd name="connsiteX0" fmla="*/ 0 w 12213021"/>
              <a:gd name="connsiteY0" fmla="*/ 0 h 2809564"/>
              <a:gd name="connsiteX1" fmla="*/ 12213021 w 12213021"/>
              <a:gd name="connsiteY1" fmla="*/ 984738 h 2809564"/>
              <a:gd name="connsiteX2" fmla="*/ 12213021 w 12213021"/>
              <a:gd name="connsiteY2" fmla="*/ 1305944 h 2809564"/>
              <a:gd name="connsiteX3" fmla="*/ 0 w 12213021"/>
              <a:gd name="connsiteY3" fmla="*/ 1118375 h 2809564"/>
              <a:gd name="connsiteX4" fmla="*/ 0 w 12213021"/>
              <a:gd name="connsiteY4" fmla="*/ 0 h 2809564"/>
              <a:gd name="connsiteX0" fmla="*/ 0 w 12213021"/>
              <a:gd name="connsiteY0" fmla="*/ 0 h 2809564"/>
              <a:gd name="connsiteX1" fmla="*/ 12213021 w 12213021"/>
              <a:gd name="connsiteY1" fmla="*/ 984738 h 2809564"/>
              <a:gd name="connsiteX2" fmla="*/ 12213021 w 12213021"/>
              <a:gd name="connsiteY2" fmla="*/ 1305944 h 2809564"/>
              <a:gd name="connsiteX3" fmla="*/ 0 w 12213021"/>
              <a:gd name="connsiteY3" fmla="*/ 1118375 h 2809564"/>
              <a:gd name="connsiteX4" fmla="*/ 0 w 12213021"/>
              <a:gd name="connsiteY4" fmla="*/ 0 h 2809564"/>
              <a:gd name="connsiteX0" fmla="*/ 0 w 12213021"/>
              <a:gd name="connsiteY0" fmla="*/ 0 h 2809564"/>
              <a:gd name="connsiteX1" fmla="*/ 12201298 w 12213021"/>
              <a:gd name="connsiteY1" fmla="*/ 1078523 h 2809564"/>
              <a:gd name="connsiteX2" fmla="*/ 12213021 w 12213021"/>
              <a:gd name="connsiteY2" fmla="*/ 1305944 h 2809564"/>
              <a:gd name="connsiteX3" fmla="*/ 0 w 12213021"/>
              <a:gd name="connsiteY3" fmla="*/ 1118375 h 2809564"/>
              <a:gd name="connsiteX4" fmla="*/ 0 w 12213021"/>
              <a:gd name="connsiteY4" fmla="*/ 0 h 2809564"/>
              <a:gd name="connsiteX0" fmla="*/ 0 w 12213021"/>
              <a:gd name="connsiteY0" fmla="*/ 0 h 2809564"/>
              <a:gd name="connsiteX1" fmla="*/ 12201298 w 12213021"/>
              <a:gd name="connsiteY1" fmla="*/ 1078523 h 2809564"/>
              <a:gd name="connsiteX2" fmla="*/ 12213021 w 12213021"/>
              <a:gd name="connsiteY2" fmla="*/ 1305944 h 2809564"/>
              <a:gd name="connsiteX3" fmla="*/ 0 w 12213021"/>
              <a:gd name="connsiteY3" fmla="*/ 1118375 h 2809564"/>
              <a:gd name="connsiteX4" fmla="*/ 0 w 12213021"/>
              <a:gd name="connsiteY4" fmla="*/ 0 h 2809564"/>
              <a:gd name="connsiteX0" fmla="*/ 0 w 12213021"/>
              <a:gd name="connsiteY0" fmla="*/ 0 h 2809564"/>
              <a:gd name="connsiteX1" fmla="*/ 12201298 w 12213021"/>
              <a:gd name="connsiteY1" fmla="*/ 1078523 h 2809564"/>
              <a:gd name="connsiteX2" fmla="*/ 12213021 w 12213021"/>
              <a:gd name="connsiteY2" fmla="*/ 1305944 h 2809564"/>
              <a:gd name="connsiteX3" fmla="*/ 0 w 12213021"/>
              <a:gd name="connsiteY3" fmla="*/ 1118375 h 2809564"/>
              <a:gd name="connsiteX4" fmla="*/ 0 w 12213021"/>
              <a:gd name="connsiteY4" fmla="*/ 0 h 2809564"/>
              <a:gd name="connsiteX0" fmla="*/ 0 w 12213021"/>
              <a:gd name="connsiteY0" fmla="*/ 0 h 2809564"/>
              <a:gd name="connsiteX1" fmla="*/ 12201298 w 12213021"/>
              <a:gd name="connsiteY1" fmla="*/ 1078523 h 2809564"/>
              <a:gd name="connsiteX2" fmla="*/ 12213021 w 12213021"/>
              <a:gd name="connsiteY2" fmla="*/ 1305944 h 2809564"/>
              <a:gd name="connsiteX3" fmla="*/ 0 w 12213021"/>
              <a:gd name="connsiteY3" fmla="*/ 1118375 h 2809564"/>
              <a:gd name="connsiteX4" fmla="*/ 0 w 12213021"/>
              <a:gd name="connsiteY4" fmla="*/ 0 h 2809564"/>
              <a:gd name="connsiteX0" fmla="*/ 0 w 12213021"/>
              <a:gd name="connsiteY0" fmla="*/ 0 h 2809564"/>
              <a:gd name="connsiteX1" fmla="*/ 12201298 w 12213021"/>
              <a:gd name="connsiteY1" fmla="*/ 1078523 h 2809564"/>
              <a:gd name="connsiteX2" fmla="*/ 12213021 w 12213021"/>
              <a:gd name="connsiteY2" fmla="*/ 1305944 h 2809564"/>
              <a:gd name="connsiteX3" fmla="*/ 0 w 12213021"/>
              <a:gd name="connsiteY3" fmla="*/ 1118375 h 2809564"/>
              <a:gd name="connsiteX4" fmla="*/ 0 w 12213021"/>
              <a:gd name="connsiteY4" fmla="*/ 0 h 2809564"/>
              <a:gd name="connsiteX0" fmla="*/ 0 w 12214087"/>
              <a:gd name="connsiteY0" fmla="*/ 0 h 2809564"/>
              <a:gd name="connsiteX1" fmla="*/ 12214087 w 12214087"/>
              <a:gd name="connsiteY1" fmla="*/ 1078523 h 2809564"/>
              <a:gd name="connsiteX2" fmla="*/ 12213021 w 12214087"/>
              <a:gd name="connsiteY2" fmla="*/ 1305944 h 2809564"/>
              <a:gd name="connsiteX3" fmla="*/ 0 w 12214087"/>
              <a:gd name="connsiteY3" fmla="*/ 1118375 h 2809564"/>
              <a:gd name="connsiteX4" fmla="*/ 0 w 12214087"/>
              <a:gd name="connsiteY4" fmla="*/ 0 h 2809564"/>
              <a:gd name="connsiteX0" fmla="*/ 0 w 12214087"/>
              <a:gd name="connsiteY0" fmla="*/ 0 h 2792108"/>
              <a:gd name="connsiteX1" fmla="*/ 12214087 w 12214087"/>
              <a:gd name="connsiteY1" fmla="*/ 1078523 h 2792108"/>
              <a:gd name="connsiteX2" fmla="*/ 12213021 w 12214087"/>
              <a:gd name="connsiteY2" fmla="*/ 1305944 h 2792108"/>
              <a:gd name="connsiteX3" fmla="*/ 0 w 12214087"/>
              <a:gd name="connsiteY3" fmla="*/ 1118375 h 2792108"/>
              <a:gd name="connsiteX4" fmla="*/ 0 w 12214087"/>
              <a:gd name="connsiteY4" fmla="*/ 0 h 279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4087" h="2792108">
                <a:moveTo>
                  <a:pt x="0" y="0"/>
                </a:moveTo>
                <a:cubicBezTo>
                  <a:pt x="1820176" y="1805353"/>
                  <a:pt x="7216957" y="3563814"/>
                  <a:pt x="12214087" y="1078523"/>
                </a:cubicBezTo>
                <a:cubicBezTo>
                  <a:pt x="12213732" y="1154330"/>
                  <a:pt x="12213376" y="1230137"/>
                  <a:pt x="12213021" y="1305944"/>
                </a:cubicBezTo>
                <a:cubicBezTo>
                  <a:pt x="8965300" y="3335661"/>
                  <a:pt x="3027653" y="3298867"/>
                  <a:pt x="0" y="1118375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up 6">
            <a:extLst>
              <a:ext uri="{FF2B5EF4-FFF2-40B4-BE49-F238E27FC236}">
                <a16:creationId xmlns="" xmlns:a16="http://schemas.microsoft.com/office/drawing/2014/main" id="{E02B6065-4E98-4CC7-B499-4820BF1A0897}"/>
              </a:ext>
            </a:extLst>
          </p:cNvPr>
          <p:cNvGrpSpPr/>
          <p:nvPr/>
        </p:nvGrpSpPr>
        <p:grpSpPr>
          <a:xfrm>
            <a:off x="-2" y="1"/>
            <a:ext cx="9144002" cy="1166787"/>
            <a:chOff x="-3" y="0"/>
            <a:chExt cx="12192003" cy="1305670"/>
          </a:xfrm>
        </p:grpSpPr>
        <p:sp>
          <p:nvSpPr>
            <p:cNvPr id="9" name="Dikdörtgen 8">
              <a:extLst>
                <a:ext uri="{FF2B5EF4-FFF2-40B4-BE49-F238E27FC236}">
                  <a16:creationId xmlns="" xmlns:a16="http://schemas.microsoft.com/office/drawing/2014/main" id="{48D53840-C8B5-4F5A-8608-DE2C155B5D03}"/>
                </a:ext>
              </a:extLst>
            </p:cNvPr>
            <p:cNvSpPr/>
            <p:nvPr/>
          </p:nvSpPr>
          <p:spPr>
            <a:xfrm>
              <a:off x="0" y="0"/>
              <a:ext cx="12192000" cy="987207"/>
            </a:xfrm>
            <a:prstGeom prst="rect">
              <a:avLst/>
            </a:prstGeom>
            <a:gradFill flip="none" rotWithShape="1">
              <a:gsLst>
                <a:gs pos="1322">
                  <a:srgbClr val="C7D8EA"/>
                </a:gs>
                <a:gs pos="26000">
                  <a:srgbClr val="0070C0"/>
                </a:gs>
                <a:gs pos="51116">
                  <a:srgbClr val="002060"/>
                </a:gs>
                <a:gs pos="78000">
                  <a:srgbClr val="0070C0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0"/>
              <a:tileRect/>
            </a:gradFill>
            <a:scene3d>
              <a:camera prst="orthographicFront"/>
              <a:lightRig rig="threePt" dir="t"/>
            </a:scene3d>
            <a:sp3d>
              <a:bevelT w="127000" h="88900"/>
              <a:bevelB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Dikdörtgen 9">
              <a:extLst>
                <a:ext uri="{FF2B5EF4-FFF2-40B4-BE49-F238E27FC236}">
                  <a16:creationId xmlns="" xmlns:a16="http://schemas.microsoft.com/office/drawing/2014/main" id="{A698ED41-37D9-4A25-917B-78399EE5F95E}"/>
                </a:ext>
              </a:extLst>
            </p:cNvPr>
            <p:cNvSpPr/>
            <p:nvPr/>
          </p:nvSpPr>
          <p:spPr>
            <a:xfrm>
              <a:off x="-3" y="988421"/>
              <a:ext cx="12192000" cy="317249"/>
            </a:xfrm>
            <a:prstGeom prst="rect">
              <a:avLst/>
            </a:prstGeom>
            <a:gradFill>
              <a:gsLst>
                <a:gs pos="1322">
                  <a:schemeClr val="bg1">
                    <a:lumMod val="85000"/>
                  </a:schemeClr>
                </a:gs>
                <a:gs pos="26000">
                  <a:schemeClr val="bg1">
                    <a:lumMod val="75000"/>
                  </a:schemeClr>
                </a:gs>
                <a:gs pos="51116">
                  <a:schemeClr val="bg1">
                    <a:lumMod val="65000"/>
                  </a:schemeClr>
                </a:gs>
                <a:gs pos="78000">
                  <a:schemeClr val="bg1">
                    <a:lumMod val="7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0800000" scaled="0"/>
            </a:gradFill>
            <a:scene3d>
              <a:camera prst="orthographicFront"/>
              <a:lightRig rig="threePt" dir="t"/>
            </a:scene3d>
            <a:sp3d>
              <a:bevelT w="127000"/>
              <a:bevelB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1" name="Resim 10">
              <a:extLst>
                <a:ext uri="{FF2B5EF4-FFF2-40B4-BE49-F238E27FC236}">
                  <a16:creationId xmlns="" xmlns:a16="http://schemas.microsoft.com/office/drawing/2014/main" id="{99485F27-F09F-45FB-9D9A-E525409CD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5446" y="82578"/>
              <a:ext cx="970095" cy="879491"/>
            </a:xfrm>
            <a:prstGeom prst="rect">
              <a:avLst/>
            </a:prstGeom>
            <a:effectLst>
              <a:glow rad="457200">
                <a:schemeClr val="bg1">
                  <a:alpha val="40000"/>
                </a:schemeClr>
              </a:glow>
            </a:effectLst>
          </p:spPr>
        </p:pic>
        <p:pic>
          <p:nvPicPr>
            <p:cNvPr id="12" name="Resim 11">
              <a:extLst>
                <a:ext uri="{FF2B5EF4-FFF2-40B4-BE49-F238E27FC236}">
                  <a16:creationId xmlns="" xmlns:a16="http://schemas.microsoft.com/office/drawing/2014/main" id="{60528FFA-4B09-4EB1-93E5-06F07292D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866" y="58249"/>
              <a:ext cx="970095" cy="881903"/>
            </a:xfrm>
            <a:prstGeom prst="rect">
              <a:avLst/>
            </a:prstGeom>
            <a:effectLst>
              <a:glow rad="457200">
                <a:schemeClr val="bg1">
                  <a:alpha val="40000"/>
                </a:schemeClr>
              </a:glow>
            </a:effectLst>
          </p:spPr>
        </p:pic>
        <p:sp>
          <p:nvSpPr>
            <p:cNvPr id="13" name="TextBox 18">
              <a:extLst>
                <a:ext uri="{FF2B5EF4-FFF2-40B4-BE49-F238E27FC236}">
                  <a16:creationId xmlns="" xmlns:a16="http://schemas.microsoft.com/office/drawing/2014/main" id="{38C012C5-BAEE-4C9F-AA80-A16F15F0195B}"/>
                </a:ext>
              </a:extLst>
            </p:cNvPr>
            <p:cNvSpPr txBox="1"/>
            <p:nvPr/>
          </p:nvSpPr>
          <p:spPr>
            <a:xfrm>
              <a:off x="1484530" y="214927"/>
              <a:ext cx="9222939" cy="61994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1" i="1" u="none" strike="noStrike" kern="1200" cap="none" spc="5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Bahçe ve Spor Alanları</a:t>
              </a:r>
              <a:endParaRPr kumimoji="0" lang="en-US" sz="3600" b="1" i="1" u="none" strike="noStrike" kern="1200" cap="none" spc="5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Metin kutusu 1"/>
          <p:cNvSpPr txBox="1"/>
          <p:nvPr/>
        </p:nvSpPr>
        <p:spPr>
          <a:xfrm>
            <a:off x="1028700" y="6296603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>
                <a:solidFill>
                  <a:srgbClr val="080808"/>
                </a:solidFill>
              </a:rPr>
              <a:t> </a:t>
            </a:r>
          </a:p>
        </p:txBody>
      </p:sp>
      <p:sp>
        <p:nvSpPr>
          <p:cNvPr id="15" name="Paralelkenar 6">
            <a:extLst>
              <a:ext uri="{FF2B5EF4-FFF2-40B4-BE49-F238E27FC236}">
                <a16:creationId xmlns:a16="http://schemas.microsoft.com/office/drawing/2014/main" xmlns="" id="{0C5AE608-0B3D-481A-9FD6-C56AC7252B5D}"/>
              </a:ext>
            </a:extLst>
          </p:cNvPr>
          <p:cNvSpPr/>
          <p:nvPr/>
        </p:nvSpPr>
        <p:spPr>
          <a:xfrm>
            <a:off x="-2" y="6497054"/>
            <a:ext cx="3367585" cy="360947"/>
          </a:xfrm>
          <a:custGeom>
            <a:avLst/>
            <a:gdLst>
              <a:gd name="connsiteX0" fmla="*/ 0 w 3162300"/>
              <a:gd name="connsiteY0" fmla="*/ 360947 h 360947"/>
              <a:gd name="connsiteX1" fmla="*/ 90237 w 3162300"/>
              <a:gd name="connsiteY1" fmla="*/ 0 h 360947"/>
              <a:gd name="connsiteX2" fmla="*/ 3162300 w 3162300"/>
              <a:gd name="connsiteY2" fmla="*/ 0 h 360947"/>
              <a:gd name="connsiteX3" fmla="*/ 3072063 w 3162300"/>
              <a:gd name="connsiteY3" fmla="*/ 360947 h 360947"/>
              <a:gd name="connsiteX4" fmla="*/ 0 w 3162300"/>
              <a:gd name="connsiteY4" fmla="*/ 360947 h 360947"/>
              <a:gd name="connsiteX0" fmla="*/ 0 w 3310346"/>
              <a:gd name="connsiteY0" fmla="*/ 360947 h 360947"/>
              <a:gd name="connsiteX1" fmla="*/ 90237 w 3310346"/>
              <a:gd name="connsiteY1" fmla="*/ 0 h 360947"/>
              <a:gd name="connsiteX2" fmla="*/ 3310346 w 3310346"/>
              <a:gd name="connsiteY2" fmla="*/ 0 h 360947"/>
              <a:gd name="connsiteX3" fmla="*/ 3072063 w 3310346"/>
              <a:gd name="connsiteY3" fmla="*/ 360947 h 360947"/>
              <a:gd name="connsiteX4" fmla="*/ 0 w 3310346"/>
              <a:gd name="connsiteY4" fmla="*/ 360947 h 360947"/>
              <a:gd name="connsiteX0" fmla="*/ 0 w 3423558"/>
              <a:gd name="connsiteY0" fmla="*/ 360947 h 360947"/>
              <a:gd name="connsiteX1" fmla="*/ 203449 w 3423558"/>
              <a:gd name="connsiteY1" fmla="*/ 0 h 360947"/>
              <a:gd name="connsiteX2" fmla="*/ 3423558 w 3423558"/>
              <a:gd name="connsiteY2" fmla="*/ 0 h 360947"/>
              <a:gd name="connsiteX3" fmla="*/ 3185275 w 3423558"/>
              <a:gd name="connsiteY3" fmla="*/ 360947 h 360947"/>
              <a:gd name="connsiteX4" fmla="*/ 0 w 3423558"/>
              <a:gd name="connsiteY4" fmla="*/ 360947 h 360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3558" h="360947">
                <a:moveTo>
                  <a:pt x="0" y="360947"/>
                </a:moveTo>
                <a:lnTo>
                  <a:pt x="203449" y="0"/>
                </a:lnTo>
                <a:lnTo>
                  <a:pt x="3423558" y="0"/>
                </a:lnTo>
                <a:lnTo>
                  <a:pt x="3185275" y="360947"/>
                </a:lnTo>
                <a:lnTo>
                  <a:pt x="0" y="360947"/>
                </a:lnTo>
                <a:close/>
              </a:path>
            </a:pathLst>
          </a:custGeom>
          <a:solidFill>
            <a:srgbClr val="039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i="1" dirty="0" smtClean="0"/>
              <a:t>ŞKA Cumhuriyet Ortaokulu</a:t>
            </a:r>
            <a:endParaRPr lang="tr-TR" b="1" i="1" dirty="0"/>
          </a:p>
        </p:txBody>
      </p:sp>
      <p:pic>
        <p:nvPicPr>
          <p:cNvPr id="17" name="4 Resi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90464" y="3968056"/>
            <a:ext cx="4155162" cy="23372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5 Resi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214" y="1485242"/>
            <a:ext cx="4156261" cy="23399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6 Resi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90464" y="1485242"/>
            <a:ext cx="4155162" cy="23393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7 Resi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314" y="3970693"/>
            <a:ext cx="4155162" cy="23372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128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38680A9-96AE-43F1-BF22-75335773341C}"/>
              </a:ext>
            </a:extLst>
          </p:cNvPr>
          <p:cNvSpPr/>
          <p:nvPr/>
        </p:nvSpPr>
        <p:spPr>
          <a:xfrm>
            <a:off x="51234" y="1223363"/>
            <a:ext cx="9160565" cy="853771"/>
          </a:xfrm>
          <a:custGeom>
            <a:avLst/>
            <a:gdLst>
              <a:gd name="connsiteX0" fmla="*/ 0 w 12213021"/>
              <a:gd name="connsiteY0" fmla="*/ 0 h 1118375"/>
              <a:gd name="connsiteX1" fmla="*/ 12213021 w 12213021"/>
              <a:gd name="connsiteY1" fmla="*/ 0 h 1118375"/>
              <a:gd name="connsiteX2" fmla="*/ 12213021 w 12213021"/>
              <a:gd name="connsiteY2" fmla="*/ 1118375 h 1118375"/>
              <a:gd name="connsiteX3" fmla="*/ 0 w 12213021"/>
              <a:gd name="connsiteY3" fmla="*/ 1118375 h 1118375"/>
              <a:gd name="connsiteX4" fmla="*/ 0 w 12213021"/>
              <a:gd name="connsiteY4" fmla="*/ 0 h 1118375"/>
              <a:gd name="connsiteX0" fmla="*/ 0 w 12213021"/>
              <a:gd name="connsiteY0" fmla="*/ 0 h 2087482"/>
              <a:gd name="connsiteX1" fmla="*/ 12213021 w 12213021"/>
              <a:gd name="connsiteY1" fmla="*/ 0 h 2087482"/>
              <a:gd name="connsiteX2" fmla="*/ 12213021 w 12213021"/>
              <a:gd name="connsiteY2" fmla="*/ 1118375 h 2087482"/>
              <a:gd name="connsiteX3" fmla="*/ 0 w 12213021"/>
              <a:gd name="connsiteY3" fmla="*/ 1118375 h 2087482"/>
              <a:gd name="connsiteX4" fmla="*/ 0 w 12213021"/>
              <a:gd name="connsiteY4" fmla="*/ 0 h 2087482"/>
              <a:gd name="connsiteX0" fmla="*/ 0 w 12213021"/>
              <a:gd name="connsiteY0" fmla="*/ 0 h 2679903"/>
              <a:gd name="connsiteX1" fmla="*/ 12213021 w 12213021"/>
              <a:gd name="connsiteY1" fmla="*/ 0 h 2679903"/>
              <a:gd name="connsiteX2" fmla="*/ 12213021 w 12213021"/>
              <a:gd name="connsiteY2" fmla="*/ 1118375 h 2679903"/>
              <a:gd name="connsiteX3" fmla="*/ 0 w 12213021"/>
              <a:gd name="connsiteY3" fmla="*/ 1118375 h 2679903"/>
              <a:gd name="connsiteX4" fmla="*/ 0 w 12213021"/>
              <a:gd name="connsiteY4" fmla="*/ 0 h 2679903"/>
              <a:gd name="connsiteX0" fmla="*/ 0 w 12213021"/>
              <a:gd name="connsiteY0" fmla="*/ 0 h 2773490"/>
              <a:gd name="connsiteX1" fmla="*/ 12213021 w 12213021"/>
              <a:gd name="connsiteY1" fmla="*/ 0 h 2773490"/>
              <a:gd name="connsiteX2" fmla="*/ 12213021 w 12213021"/>
              <a:gd name="connsiteY2" fmla="*/ 1305944 h 2773490"/>
              <a:gd name="connsiteX3" fmla="*/ 0 w 12213021"/>
              <a:gd name="connsiteY3" fmla="*/ 1118375 h 2773490"/>
              <a:gd name="connsiteX4" fmla="*/ 0 w 12213021"/>
              <a:gd name="connsiteY4" fmla="*/ 0 h 2773490"/>
              <a:gd name="connsiteX0" fmla="*/ 0 w 12213021"/>
              <a:gd name="connsiteY0" fmla="*/ 0 h 2809564"/>
              <a:gd name="connsiteX1" fmla="*/ 12213021 w 12213021"/>
              <a:gd name="connsiteY1" fmla="*/ 0 h 2809564"/>
              <a:gd name="connsiteX2" fmla="*/ 12213021 w 12213021"/>
              <a:gd name="connsiteY2" fmla="*/ 1305944 h 2809564"/>
              <a:gd name="connsiteX3" fmla="*/ 0 w 12213021"/>
              <a:gd name="connsiteY3" fmla="*/ 1118375 h 2809564"/>
              <a:gd name="connsiteX4" fmla="*/ 0 w 12213021"/>
              <a:gd name="connsiteY4" fmla="*/ 0 h 2809564"/>
              <a:gd name="connsiteX0" fmla="*/ 0 w 12213021"/>
              <a:gd name="connsiteY0" fmla="*/ 0 h 2809564"/>
              <a:gd name="connsiteX1" fmla="*/ 12213021 w 12213021"/>
              <a:gd name="connsiteY1" fmla="*/ 984738 h 2809564"/>
              <a:gd name="connsiteX2" fmla="*/ 12213021 w 12213021"/>
              <a:gd name="connsiteY2" fmla="*/ 1305944 h 2809564"/>
              <a:gd name="connsiteX3" fmla="*/ 0 w 12213021"/>
              <a:gd name="connsiteY3" fmla="*/ 1118375 h 2809564"/>
              <a:gd name="connsiteX4" fmla="*/ 0 w 12213021"/>
              <a:gd name="connsiteY4" fmla="*/ 0 h 2809564"/>
              <a:gd name="connsiteX0" fmla="*/ 0 w 12213021"/>
              <a:gd name="connsiteY0" fmla="*/ 0 h 2809564"/>
              <a:gd name="connsiteX1" fmla="*/ 12213021 w 12213021"/>
              <a:gd name="connsiteY1" fmla="*/ 984738 h 2809564"/>
              <a:gd name="connsiteX2" fmla="*/ 12213021 w 12213021"/>
              <a:gd name="connsiteY2" fmla="*/ 1305944 h 2809564"/>
              <a:gd name="connsiteX3" fmla="*/ 0 w 12213021"/>
              <a:gd name="connsiteY3" fmla="*/ 1118375 h 2809564"/>
              <a:gd name="connsiteX4" fmla="*/ 0 w 12213021"/>
              <a:gd name="connsiteY4" fmla="*/ 0 h 2809564"/>
              <a:gd name="connsiteX0" fmla="*/ 0 w 12213021"/>
              <a:gd name="connsiteY0" fmla="*/ 0 h 2809564"/>
              <a:gd name="connsiteX1" fmla="*/ 12201298 w 12213021"/>
              <a:gd name="connsiteY1" fmla="*/ 1078523 h 2809564"/>
              <a:gd name="connsiteX2" fmla="*/ 12213021 w 12213021"/>
              <a:gd name="connsiteY2" fmla="*/ 1305944 h 2809564"/>
              <a:gd name="connsiteX3" fmla="*/ 0 w 12213021"/>
              <a:gd name="connsiteY3" fmla="*/ 1118375 h 2809564"/>
              <a:gd name="connsiteX4" fmla="*/ 0 w 12213021"/>
              <a:gd name="connsiteY4" fmla="*/ 0 h 2809564"/>
              <a:gd name="connsiteX0" fmla="*/ 0 w 12213021"/>
              <a:gd name="connsiteY0" fmla="*/ 0 h 2809564"/>
              <a:gd name="connsiteX1" fmla="*/ 12201298 w 12213021"/>
              <a:gd name="connsiteY1" fmla="*/ 1078523 h 2809564"/>
              <a:gd name="connsiteX2" fmla="*/ 12213021 w 12213021"/>
              <a:gd name="connsiteY2" fmla="*/ 1305944 h 2809564"/>
              <a:gd name="connsiteX3" fmla="*/ 0 w 12213021"/>
              <a:gd name="connsiteY3" fmla="*/ 1118375 h 2809564"/>
              <a:gd name="connsiteX4" fmla="*/ 0 w 12213021"/>
              <a:gd name="connsiteY4" fmla="*/ 0 h 2809564"/>
              <a:gd name="connsiteX0" fmla="*/ 0 w 12213021"/>
              <a:gd name="connsiteY0" fmla="*/ 0 h 2809564"/>
              <a:gd name="connsiteX1" fmla="*/ 12201298 w 12213021"/>
              <a:gd name="connsiteY1" fmla="*/ 1078523 h 2809564"/>
              <a:gd name="connsiteX2" fmla="*/ 12213021 w 12213021"/>
              <a:gd name="connsiteY2" fmla="*/ 1305944 h 2809564"/>
              <a:gd name="connsiteX3" fmla="*/ 0 w 12213021"/>
              <a:gd name="connsiteY3" fmla="*/ 1118375 h 2809564"/>
              <a:gd name="connsiteX4" fmla="*/ 0 w 12213021"/>
              <a:gd name="connsiteY4" fmla="*/ 0 h 2809564"/>
              <a:gd name="connsiteX0" fmla="*/ 0 w 12213021"/>
              <a:gd name="connsiteY0" fmla="*/ 0 h 2809564"/>
              <a:gd name="connsiteX1" fmla="*/ 12201298 w 12213021"/>
              <a:gd name="connsiteY1" fmla="*/ 1078523 h 2809564"/>
              <a:gd name="connsiteX2" fmla="*/ 12213021 w 12213021"/>
              <a:gd name="connsiteY2" fmla="*/ 1305944 h 2809564"/>
              <a:gd name="connsiteX3" fmla="*/ 0 w 12213021"/>
              <a:gd name="connsiteY3" fmla="*/ 1118375 h 2809564"/>
              <a:gd name="connsiteX4" fmla="*/ 0 w 12213021"/>
              <a:gd name="connsiteY4" fmla="*/ 0 h 2809564"/>
              <a:gd name="connsiteX0" fmla="*/ 0 w 12213021"/>
              <a:gd name="connsiteY0" fmla="*/ 0 h 2809564"/>
              <a:gd name="connsiteX1" fmla="*/ 12201298 w 12213021"/>
              <a:gd name="connsiteY1" fmla="*/ 1078523 h 2809564"/>
              <a:gd name="connsiteX2" fmla="*/ 12213021 w 12213021"/>
              <a:gd name="connsiteY2" fmla="*/ 1305944 h 2809564"/>
              <a:gd name="connsiteX3" fmla="*/ 0 w 12213021"/>
              <a:gd name="connsiteY3" fmla="*/ 1118375 h 2809564"/>
              <a:gd name="connsiteX4" fmla="*/ 0 w 12213021"/>
              <a:gd name="connsiteY4" fmla="*/ 0 h 2809564"/>
              <a:gd name="connsiteX0" fmla="*/ 0 w 12214087"/>
              <a:gd name="connsiteY0" fmla="*/ 0 h 2809564"/>
              <a:gd name="connsiteX1" fmla="*/ 12214087 w 12214087"/>
              <a:gd name="connsiteY1" fmla="*/ 1078523 h 2809564"/>
              <a:gd name="connsiteX2" fmla="*/ 12213021 w 12214087"/>
              <a:gd name="connsiteY2" fmla="*/ 1305944 h 2809564"/>
              <a:gd name="connsiteX3" fmla="*/ 0 w 12214087"/>
              <a:gd name="connsiteY3" fmla="*/ 1118375 h 2809564"/>
              <a:gd name="connsiteX4" fmla="*/ 0 w 12214087"/>
              <a:gd name="connsiteY4" fmla="*/ 0 h 2809564"/>
              <a:gd name="connsiteX0" fmla="*/ 0 w 12214087"/>
              <a:gd name="connsiteY0" fmla="*/ 0 h 2792108"/>
              <a:gd name="connsiteX1" fmla="*/ 12214087 w 12214087"/>
              <a:gd name="connsiteY1" fmla="*/ 1078523 h 2792108"/>
              <a:gd name="connsiteX2" fmla="*/ 12213021 w 12214087"/>
              <a:gd name="connsiteY2" fmla="*/ 1305944 h 2792108"/>
              <a:gd name="connsiteX3" fmla="*/ 0 w 12214087"/>
              <a:gd name="connsiteY3" fmla="*/ 1118375 h 2792108"/>
              <a:gd name="connsiteX4" fmla="*/ 0 w 12214087"/>
              <a:gd name="connsiteY4" fmla="*/ 0 h 279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4087" h="2792108">
                <a:moveTo>
                  <a:pt x="0" y="0"/>
                </a:moveTo>
                <a:cubicBezTo>
                  <a:pt x="1820176" y="1805353"/>
                  <a:pt x="7216957" y="3563814"/>
                  <a:pt x="12214087" y="1078523"/>
                </a:cubicBezTo>
                <a:cubicBezTo>
                  <a:pt x="12213732" y="1154330"/>
                  <a:pt x="12213376" y="1230137"/>
                  <a:pt x="12213021" y="1305944"/>
                </a:cubicBezTo>
                <a:cubicBezTo>
                  <a:pt x="8965300" y="3335661"/>
                  <a:pt x="3027653" y="3298867"/>
                  <a:pt x="0" y="1118375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up 6">
            <a:extLst>
              <a:ext uri="{FF2B5EF4-FFF2-40B4-BE49-F238E27FC236}">
                <a16:creationId xmlns="" xmlns:a16="http://schemas.microsoft.com/office/drawing/2014/main" id="{E02B6065-4E98-4CC7-B499-4820BF1A0897}"/>
              </a:ext>
            </a:extLst>
          </p:cNvPr>
          <p:cNvGrpSpPr/>
          <p:nvPr/>
        </p:nvGrpSpPr>
        <p:grpSpPr>
          <a:xfrm>
            <a:off x="-2" y="1"/>
            <a:ext cx="9144002" cy="1166787"/>
            <a:chOff x="-3" y="0"/>
            <a:chExt cx="12192003" cy="1305670"/>
          </a:xfrm>
        </p:grpSpPr>
        <p:sp>
          <p:nvSpPr>
            <p:cNvPr id="9" name="Dikdörtgen 8">
              <a:extLst>
                <a:ext uri="{FF2B5EF4-FFF2-40B4-BE49-F238E27FC236}">
                  <a16:creationId xmlns="" xmlns:a16="http://schemas.microsoft.com/office/drawing/2014/main" id="{48D53840-C8B5-4F5A-8608-DE2C155B5D03}"/>
                </a:ext>
              </a:extLst>
            </p:cNvPr>
            <p:cNvSpPr/>
            <p:nvPr/>
          </p:nvSpPr>
          <p:spPr>
            <a:xfrm>
              <a:off x="0" y="0"/>
              <a:ext cx="12192000" cy="987207"/>
            </a:xfrm>
            <a:prstGeom prst="rect">
              <a:avLst/>
            </a:prstGeom>
            <a:gradFill flip="none" rotWithShape="1">
              <a:gsLst>
                <a:gs pos="1322">
                  <a:srgbClr val="C7D8EA"/>
                </a:gs>
                <a:gs pos="26000">
                  <a:srgbClr val="0070C0"/>
                </a:gs>
                <a:gs pos="51116">
                  <a:srgbClr val="002060"/>
                </a:gs>
                <a:gs pos="78000">
                  <a:srgbClr val="0070C0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0"/>
              <a:tileRect/>
            </a:gradFill>
            <a:scene3d>
              <a:camera prst="orthographicFront"/>
              <a:lightRig rig="threePt" dir="t"/>
            </a:scene3d>
            <a:sp3d>
              <a:bevelT w="127000" h="88900"/>
              <a:bevelB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Dikdörtgen 9">
              <a:extLst>
                <a:ext uri="{FF2B5EF4-FFF2-40B4-BE49-F238E27FC236}">
                  <a16:creationId xmlns="" xmlns:a16="http://schemas.microsoft.com/office/drawing/2014/main" id="{A698ED41-37D9-4A25-917B-78399EE5F95E}"/>
                </a:ext>
              </a:extLst>
            </p:cNvPr>
            <p:cNvSpPr/>
            <p:nvPr/>
          </p:nvSpPr>
          <p:spPr>
            <a:xfrm>
              <a:off x="-3" y="988421"/>
              <a:ext cx="12192000" cy="317249"/>
            </a:xfrm>
            <a:prstGeom prst="rect">
              <a:avLst/>
            </a:prstGeom>
            <a:gradFill>
              <a:gsLst>
                <a:gs pos="1322">
                  <a:schemeClr val="bg1">
                    <a:lumMod val="85000"/>
                  </a:schemeClr>
                </a:gs>
                <a:gs pos="26000">
                  <a:schemeClr val="bg1">
                    <a:lumMod val="75000"/>
                  </a:schemeClr>
                </a:gs>
                <a:gs pos="51116">
                  <a:schemeClr val="bg1">
                    <a:lumMod val="65000"/>
                  </a:schemeClr>
                </a:gs>
                <a:gs pos="78000">
                  <a:schemeClr val="bg1">
                    <a:lumMod val="7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0800000" scaled="0"/>
            </a:gradFill>
            <a:scene3d>
              <a:camera prst="orthographicFront"/>
              <a:lightRig rig="threePt" dir="t"/>
            </a:scene3d>
            <a:sp3d>
              <a:bevelT w="127000"/>
              <a:bevelB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1" name="Resim 10">
              <a:extLst>
                <a:ext uri="{FF2B5EF4-FFF2-40B4-BE49-F238E27FC236}">
                  <a16:creationId xmlns="" xmlns:a16="http://schemas.microsoft.com/office/drawing/2014/main" id="{99485F27-F09F-45FB-9D9A-E525409CD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5446" y="82578"/>
              <a:ext cx="970095" cy="879491"/>
            </a:xfrm>
            <a:prstGeom prst="rect">
              <a:avLst/>
            </a:prstGeom>
            <a:effectLst>
              <a:glow rad="457200">
                <a:schemeClr val="bg1">
                  <a:alpha val="40000"/>
                </a:schemeClr>
              </a:glow>
            </a:effectLst>
          </p:spPr>
        </p:pic>
        <p:pic>
          <p:nvPicPr>
            <p:cNvPr id="12" name="Resim 11">
              <a:extLst>
                <a:ext uri="{FF2B5EF4-FFF2-40B4-BE49-F238E27FC236}">
                  <a16:creationId xmlns="" xmlns:a16="http://schemas.microsoft.com/office/drawing/2014/main" id="{60528FFA-4B09-4EB1-93E5-06F07292D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866" y="58249"/>
              <a:ext cx="970095" cy="881903"/>
            </a:xfrm>
            <a:prstGeom prst="rect">
              <a:avLst/>
            </a:prstGeom>
            <a:effectLst>
              <a:glow rad="457200">
                <a:schemeClr val="bg1">
                  <a:alpha val="40000"/>
                </a:schemeClr>
              </a:glow>
            </a:effectLst>
          </p:spPr>
        </p:pic>
        <p:sp>
          <p:nvSpPr>
            <p:cNvPr id="13" name="TextBox 18">
              <a:extLst>
                <a:ext uri="{FF2B5EF4-FFF2-40B4-BE49-F238E27FC236}">
                  <a16:creationId xmlns="" xmlns:a16="http://schemas.microsoft.com/office/drawing/2014/main" id="{38C012C5-BAEE-4C9F-AA80-A16F15F0195B}"/>
                </a:ext>
              </a:extLst>
            </p:cNvPr>
            <p:cNvSpPr txBox="1"/>
            <p:nvPr/>
          </p:nvSpPr>
          <p:spPr>
            <a:xfrm>
              <a:off x="1484530" y="214927"/>
              <a:ext cx="9222939" cy="61994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1" i="1" u="none" strike="noStrike" kern="1200" cap="none" spc="5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Fen Laboratuvarı</a:t>
              </a:r>
              <a:endParaRPr kumimoji="0" lang="en-US" sz="3600" b="1" i="1" u="none" strike="noStrike" kern="1200" cap="none" spc="5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Metin kutusu 1"/>
          <p:cNvSpPr txBox="1"/>
          <p:nvPr/>
        </p:nvSpPr>
        <p:spPr>
          <a:xfrm>
            <a:off x="1028700" y="6296603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>
                <a:solidFill>
                  <a:srgbClr val="080808"/>
                </a:solidFill>
              </a:rPr>
              <a:t> </a:t>
            </a:r>
          </a:p>
        </p:txBody>
      </p:sp>
      <p:sp>
        <p:nvSpPr>
          <p:cNvPr id="15" name="Paralelkenar 6">
            <a:extLst>
              <a:ext uri="{FF2B5EF4-FFF2-40B4-BE49-F238E27FC236}">
                <a16:creationId xmlns:a16="http://schemas.microsoft.com/office/drawing/2014/main" xmlns="" id="{0C5AE608-0B3D-481A-9FD6-C56AC7252B5D}"/>
              </a:ext>
            </a:extLst>
          </p:cNvPr>
          <p:cNvSpPr/>
          <p:nvPr/>
        </p:nvSpPr>
        <p:spPr>
          <a:xfrm>
            <a:off x="-2" y="6497054"/>
            <a:ext cx="3367585" cy="360947"/>
          </a:xfrm>
          <a:custGeom>
            <a:avLst/>
            <a:gdLst>
              <a:gd name="connsiteX0" fmla="*/ 0 w 3162300"/>
              <a:gd name="connsiteY0" fmla="*/ 360947 h 360947"/>
              <a:gd name="connsiteX1" fmla="*/ 90237 w 3162300"/>
              <a:gd name="connsiteY1" fmla="*/ 0 h 360947"/>
              <a:gd name="connsiteX2" fmla="*/ 3162300 w 3162300"/>
              <a:gd name="connsiteY2" fmla="*/ 0 h 360947"/>
              <a:gd name="connsiteX3" fmla="*/ 3072063 w 3162300"/>
              <a:gd name="connsiteY3" fmla="*/ 360947 h 360947"/>
              <a:gd name="connsiteX4" fmla="*/ 0 w 3162300"/>
              <a:gd name="connsiteY4" fmla="*/ 360947 h 360947"/>
              <a:gd name="connsiteX0" fmla="*/ 0 w 3310346"/>
              <a:gd name="connsiteY0" fmla="*/ 360947 h 360947"/>
              <a:gd name="connsiteX1" fmla="*/ 90237 w 3310346"/>
              <a:gd name="connsiteY1" fmla="*/ 0 h 360947"/>
              <a:gd name="connsiteX2" fmla="*/ 3310346 w 3310346"/>
              <a:gd name="connsiteY2" fmla="*/ 0 h 360947"/>
              <a:gd name="connsiteX3" fmla="*/ 3072063 w 3310346"/>
              <a:gd name="connsiteY3" fmla="*/ 360947 h 360947"/>
              <a:gd name="connsiteX4" fmla="*/ 0 w 3310346"/>
              <a:gd name="connsiteY4" fmla="*/ 360947 h 360947"/>
              <a:gd name="connsiteX0" fmla="*/ 0 w 3423558"/>
              <a:gd name="connsiteY0" fmla="*/ 360947 h 360947"/>
              <a:gd name="connsiteX1" fmla="*/ 203449 w 3423558"/>
              <a:gd name="connsiteY1" fmla="*/ 0 h 360947"/>
              <a:gd name="connsiteX2" fmla="*/ 3423558 w 3423558"/>
              <a:gd name="connsiteY2" fmla="*/ 0 h 360947"/>
              <a:gd name="connsiteX3" fmla="*/ 3185275 w 3423558"/>
              <a:gd name="connsiteY3" fmla="*/ 360947 h 360947"/>
              <a:gd name="connsiteX4" fmla="*/ 0 w 3423558"/>
              <a:gd name="connsiteY4" fmla="*/ 360947 h 360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3558" h="360947">
                <a:moveTo>
                  <a:pt x="0" y="360947"/>
                </a:moveTo>
                <a:lnTo>
                  <a:pt x="203449" y="0"/>
                </a:lnTo>
                <a:lnTo>
                  <a:pt x="3423558" y="0"/>
                </a:lnTo>
                <a:lnTo>
                  <a:pt x="3185275" y="360947"/>
                </a:lnTo>
                <a:lnTo>
                  <a:pt x="0" y="360947"/>
                </a:lnTo>
                <a:close/>
              </a:path>
            </a:pathLst>
          </a:custGeom>
          <a:solidFill>
            <a:srgbClr val="039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i="1" dirty="0" smtClean="0"/>
              <a:t>ŞKA Cumhuriyet Ortaokulu</a:t>
            </a:r>
            <a:endParaRPr lang="tr-TR" b="1" i="1" dirty="0"/>
          </a:p>
        </p:txBody>
      </p:sp>
      <p:pic>
        <p:nvPicPr>
          <p:cNvPr id="17" name="4 Resim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314" y="1485217"/>
            <a:ext cx="4155162" cy="23393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5 Resim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89915" y="3969345"/>
            <a:ext cx="4156261" cy="23399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6 Resim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90464" y="1485217"/>
            <a:ext cx="4155162" cy="23393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7 Resim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314" y="3969654"/>
            <a:ext cx="4155162" cy="23393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64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38680A9-96AE-43F1-BF22-75335773341C}"/>
              </a:ext>
            </a:extLst>
          </p:cNvPr>
          <p:cNvSpPr/>
          <p:nvPr/>
        </p:nvSpPr>
        <p:spPr>
          <a:xfrm>
            <a:off x="51234" y="1223363"/>
            <a:ext cx="9160565" cy="853771"/>
          </a:xfrm>
          <a:custGeom>
            <a:avLst/>
            <a:gdLst>
              <a:gd name="connsiteX0" fmla="*/ 0 w 12213021"/>
              <a:gd name="connsiteY0" fmla="*/ 0 h 1118375"/>
              <a:gd name="connsiteX1" fmla="*/ 12213021 w 12213021"/>
              <a:gd name="connsiteY1" fmla="*/ 0 h 1118375"/>
              <a:gd name="connsiteX2" fmla="*/ 12213021 w 12213021"/>
              <a:gd name="connsiteY2" fmla="*/ 1118375 h 1118375"/>
              <a:gd name="connsiteX3" fmla="*/ 0 w 12213021"/>
              <a:gd name="connsiteY3" fmla="*/ 1118375 h 1118375"/>
              <a:gd name="connsiteX4" fmla="*/ 0 w 12213021"/>
              <a:gd name="connsiteY4" fmla="*/ 0 h 1118375"/>
              <a:gd name="connsiteX0" fmla="*/ 0 w 12213021"/>
              <a:gd name="connsiteY0" fmla="*/ 0 h 2087482"/>
              <a:gd name="connsiteX1" fmla="*/ 12213021 w 12213021"/>
              <a:gd name="connsiteY1" fmla="*/ 0 h 2087482"/>
              <a:gd name="connsiteX2" fmla="*/ 12213021 w 12213021"/>
              <a:gd name="connsiteY2" fmla="*/ 1118375 h 2087482"/>
              <a:gd name="connsiteX3" fmla="*/ 0 w 12213021"/>
              <a:gd name="connsiteY3" fmla="*/ 1118375 h 2087482"/>
              <a:gd name="connsiteX4" fmla="*/ 0 w 12213021"/>
              <a:gd name="connsiteY4" fmla="*/ 0 h 2087482"/>
              <a:gd name="connsiteX0" fmla="*/ 0 w 12213021"/>
              <a:gd name="connsiteY0" fmla="*/ 0 h 2679903"/>
              <a:gd name="connsiteX1" fmla="*/ 12213021 w 12213021"/>
              <a:gd name="connsiteY1" fmla="*/ 0 h 2679903"/>
              <a:gd name="connsiteX2" fmla="*/ 12213021 w 12213021"/>
              <a:gd name="connsiteY2" fmla="*/ 1118375 h 2679903"/>
              <a:gd name="connsiteX3" fmla="*/ 0 w 12213021"/>
              <a:gd name="connsiteY3" fmla="*/ 1118375 h 2679903"/>
              <a:gd name="connsiteX4" fmla="*/ 0 w 12213021"/>
              <a:gd name="connsiteY4" fmla="*/ 0 h 2679903"/>
              <a:gd name="connsiteX0" fmla="*/ 0 w 12213021"/>
              <a:gd name="connsiteY0" fmla="*/ 0 h 2773490"/>
              <a:gd name="connsiteX1" fmla="*/ 12213021 w 12213021"/>
              <a:gd name="connsiteY1" fmla="*/ 0 h 2773490"/>
              <a:gd name="connsiteX2" fmla="*/ 12213021 w 12213021"/>
              <a:gd name="connsiteY2" fmla="*/ 1305944 h 2773490"/>
              <a:gd name="connsiteX3" fmla="*/ 0 w 12213021"/>
              <a:gd name="connsiteY3" fmla="*/ 1118375 h 2773490"/>
              <a:gd name="connsiteX4" fmla="*/ 0 w 12213021"/>
              <a:gd name="connsiteY4" fmla="*/ 0 h 2773490"/>
              <a:gd name="connsiteX0" fmla="*/ 0 w 12213021"/>
              <a:gd name="connsiteY0" fmla="*/ 0 h 2809564"/>
              <a:gd name="connsiteX1" fmla="*/ 12213021 w 12213021"/>
              <a:gd name="connsiteY1" fmla="*/ 0 h 2809564"/>
              <a:gd name="connsiteX2" fmla="*/ 12213021 w 12213021"/>
              <a:gd name="connsiteY2" fmla="*/ 1305944 h 2809564"/>
              <a:gd name="connsiteX3" fmla="*/ 0 w 12213021"/>
              <a:gd name="connsiteY3" fmla="*/ 1118375 h 2809564"/>
              <a:gd name="connsiteX4" fmla="*/ 0 w 12213021"/>
              <a:gd name="connsiteY4" fmla="*/ 0 h 2809564"/>
              <a:gd name="connsiteX0" fmla="*/ 0 w 12213021"/>
              <a:gd name="connsiteY0" fmla="*/ 0 h 2809564"/>
              <a:gd name="connsiteX1" fmla="*/ 12213021 w 12213021"/>
              <a:gd name="connsiteY1" fmla="*/ 984738 h 2809564"/>
              <a:gd name="connsiteX2" fmla="*/ 12213021 w 12213021"/>
              <a:gd name="connsiteY2" fmla="*/ 1305944 h 2809564"/>
              <a:gd name="connsiteX3" fmla="*/ 0 w 12213021"/>
              <a:gd name="connsiteY3" fmla="*/ 1118375 h 2809564"/>
              <a:gd name="connsiteX4" fmla="*/ 0 w 12213021"/>
              <a:gd name="connsiteY4" fmla="*/ 0 h 2809564"/>
              <a:gd name="connsiteX0" fmla="*/ 0 w 12213021"/>
              <a:gd name="connsiteY0" fmla="*/ 0 h 2809564"/>
              <a:gd name="connsiteX1" fmla="*/ 12213021 w 12213021"/>
              <a:gd name="connsiteY1" fmla="*/ 984738 h 2809564"/>
              <a:gd name="connsiteX2" fmla="*/ 12213021 w 12213021"/>
              <a:gd name="connsiteY2" fmla="*/ 1305944 h 2809564"/>
              <a:gd name="connsiteX3" fmla="*/ 0 w 12213021"/>
              <a:gd name="connsiteY3" fmla="*/ 1118375 h 2809564"/>
              <a:gd name="connsiteX4" fmla="*/ 0 w 12213021"/>
              <a:gd name="connsiteY4" fmla="*/ 0 h 2809564"/>
              <a:gd name="connsiteX0" fmla="*/ 0 w 12213021"/>
              <a:gd name="connsiteY0" fmla="*/ 0 h 2809564"/>
              <a:gd name="connsiteX1" fmla="*/ 12201298 w 12213021"/>
              <a:gd name="connsiteY1" fmla="*/ 1078523 h 2809564"/>
              <a:gd name="connsiteX2" fmla="*/ 12213021 w 12213021"/>
              <a:gd name="connsiteY2" fmla="*/ 1305944 h 2809564"/>
              <a:gd name="connsiteX3" fmla="*/ 0 w 12213021"/>
              <a:gd name="connsiteY3" fmla="*/ 1118375 h 2809564"/>
              <a:gd name="connsiteX4" fmla="*/ 0 w 12213021"/>
              <a:gd name="connsiteY4" fmla="*/ 0 h 2809564"/>
              <a:gd name="connsiteX0" fmla="*/ 0 w 12213021"/>
              <a:gd name="connsiteY0" fmla="*/ 0 h 2809564"/>
              <a:gd name="connsiteX1" fmla="*/ 12201298 w 12213021"/>
              <a:gd name="connsiteY1" fmla="*/ 1078523 h 2809564"/>
              <a:gd name="connsiteX2" fmla="*/ 12213021 w 12213021"/>
              <a:gd name="connsiteY2" fmla="*/ 1305944 h 2809564"/>
              <a:gd name="connsiteX3" fmla="*/ 0 w 12213021"/>
              <a:gd name="connsiteY3" fmla="*/ 1118375 h 2809564"/>
              <a:gd name="connsiteX4" fmla="*/ 0 w 12213021"/>
              <a:gd name="connsiteY4" fmla="*/ 0 h 2809564"/>
              <a:gd name="connsiteX0" fmla="*/ 0 w 12213021"/>
              <a:gd name="connsiteY0" fmla="*/ 0 h 2809564"/>
              <a:gd name="connsiteX1" fmla="*/ 12201298 w 12213021"/>
              <a:gd name="connsiteY1" fmla="*/ 1078523 h 2809564"/>
              <a:gd name="connsiteX2" fmla="*/ 12213021 w 12213021"/>
              <a:gd name="connsiteY2" fmla="*/ 1305944 h 2809564"/>
              <a:gd name="connsiteX3" fmla="*/ 0 w 12213021"/>
              <a:gd name="connsiteY3" fmla="*/ 1118375 h 2809564"/>
              <a:gd name="connsiteX4" fmla="*/ 0 w 12213021"/>
              <a:gd name="connsiteY4" fmla="*/ 0 h 2809564"/>
              <a:gd name="connsiteX0" fmla="*/ 0 w 12213021"/>
              <a:gd name="connsiteY0" fmla="*/ 0 h 2809564"/>
              <a:gd name="connsiteX1" fmla="*/ 12201298 w 12213021"/>
              <a:gd name="connsiteY1" fmla="*/ 1078523 h 2809564"/>
              <a:gd name="connsiteX2" fmla="*/ 12213021 w 12213021"/>
              <a:gd name="connsiteY2" fmla="*/ 1305944 h 2809564"/>
              <a:gd name="connsiteX3" fmla="*/ 0 w 12213021"/>
              <a:gd name="connsiteY3" fmla="*/ 1118375 h 2809564"/>
              <a:gd name="connsiteX4" fmla="*/ 0 w 12213021"/>
              <a:gd name="connsiteY4" fmla="*/ 0 h 2809564"/>
              <a:gd name="connsiteX0" fmla="*/ 0 w 12213021"/>
              <a:gd name="connsiteY0" fmla="*/ 0 h 2809564"/>
              <a:gd name="connsiteX1" fmla="*/ 12201298 w 12213021"/>
              <a:gd name="connsiteY1" fmla="*/ 1078523 h 2809564"/>
              <a:gd name="connsiteX2" fmla="*/ 12213021 w 12213021"/>
              <a:gd name="connsiteY2" fmla="*/ 1305944 h 2809564"/>
              <a:gd name="connsiteX3" fmla="*/ 0 w 12213021"/>
              <a:gd name="connsiteY3" fmla="*/ 1118375 h 2809564"/>
              <a:gd name="connsiteX4" fmla="*/ 0 w 12213021"/>
              <a:gd name="connsiteY4" fmla="*/ 0 h 2809564"/>
              <a:gd name="connsiteX0" fmla="*/ 0 w 12214087"/>
              <a:gd name="connsiteY0" fmla="*/ 0 h 2809564"/>
              <a:gd name="connsiteX1" fmla="*/ 12214087 w 12214087"/>
              <a:gd name="connsiteY1" fmla="*/ 1078523 h 2809564"/>
              <a:gd name="connsiteX2" fmla="*/ 12213021 w 12214087"/>
              <a:gd name="connsiteY2" fmla="*/ 1305944 h 2809564"/>
              <a:gd name="connsiteX3" fmla="*/ 0 w 12214087"/>
              <a:gd name="connsiteY3" fmla="*/ 1118375 h 2809564"/>
              <a:gd name="connsiteX4" fmla="*/ 0 w 12214087"/>
              <a:gd name="connsiteY4" fmla="*/ 0 h 2809564"/>
              <a:gd name="connsiteX0" fmla="*/ 0 w 12214087"/>
              <a:gd name="connsiteY0" fmla="*/ 0 h 2792108"/>
              <a:gd name="connsiteX1" fmla="*/ 12214087 w 12214087"/>
              <a:gd name="connsiteY1" fmla="*/ 1078523 h 2792108"/>
              <a:gd name="connsiteX2" fmla="*/ 12213021 w 12214087"/>
              <a:gd name="connsiteY2" fmla="*/ 1305944 h 2792108"/>
              <a:gd name="connsiteX3" fmla="*/ 0 w 12214087"/>
              <a:gd name="connsiteY3" fmla="*/ 1118375 h 2792108"/>
              <a:gd name="connsiteX4" fmla="*/ 0 w 12214087"/>
              <a:gd name="connsiteY4" fmla="*/ 0 h 279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4087" h="2792108">
                <a:moveTo>
                  <a:pt x="0" y="0"/>
                </a:moveTo>
                <a:cubicBezTo>
                  <a:pt x="1820176" y="1805353"/>
                  <a:pt x="7216957" y="3563814"/>
                  <a:pt x="12214087" y="1078523"/>
                </a:cubicBezTo>
                <a:cubicBezTo>
                  <a:pt x="12213732" y="1154330"/>
                  <a:pt x="12213376" y="1230137"/>
                  <a:pt x="12213021" y="1305944"/>
                </a:cubicBezTo>
                <a:cubicBezTo>
                  <a:pt x="8965300" y="3335661"/>
                  <a:pt x="3027653" y="3298867"/>
                  <a:pt x="0" y="1118375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up 6">
            <a:extLst>
              <a:ext uri="{FF2B5EF4-FFF2-40B4-BE49-F238E27FC236}">
                <a16:creationId xmlns="" xmlns:a16="http://schemas.microsoft.com/office/drawing/2014/main" id="{E02B6065-4E98-4CC7-B499-4820BF1A0897}"/>
              </a:ext>
            </a:extLst>
          </p:cNvPr>
          <p:cNvGrpSpPr/>
          <p:nvPr/>
        </p:nvGrpSpPr>
        <p:grpSpPr>
          <a:xfrm>
            <a:off x="-2" y="1"/>
            <a:ext cx="9144002" cy="1166787"/>
            <a:chOff x="-3" y="0"/>
            <a:chExt cx="12192003" cy="1305670"/>
          </a:xfrm>
        </p:grpSpPr>
        <p:sp>
          <p:nvSpPr>
            <p:cNvPr id="9" name="Dikdörtgen 8">
              <a:extLst>
                <a:ext uri="{FF2B5EF4-FFF2-40B4-BE49-F238E27FC236}">
                  <a16:creationId xmlns="" xmlns:a16="http://schemas.microsoft.com/office/drawing/2014/main" id="{48D53840-C8B5-4F5A-8608-DE2C155B5D03}"/>
                </a:ext>
              </a:extLst>
            </p:cNvPr>
            <p:cNvSpPr/>
            <p:nvPr/>
          </p:nvSpPr>
          <p:spPr>
            <a:xfrm>
              <a:off x="0" y="0"/>
              <a:ext cx="12192000" cy="987207"/>
            </a:xfrm>
            <a:prstGeom prst="rect">
              <a:avLst/>
            </a:prstGeom>
            <a:gradFill flip="none" rotWithShape="1">
              <a:gsLst>
                <a:gs pos="1322">
                  <a:srgbClr val="C7D8EA"/>
                </a:gs>
                <a:gs pos="26000">
                  <a:srgbClr val="0070C0"/>
                </a:gs>
                <a:gs pos="51116">
                  <a:srgbClr val="002060"/>
                </a:gs>
                <a:gs pos="78000">
                  <a:srgbClr val="0070C0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0"/>
              <a:tileRect/>
            </a:gradFill>
            <a:scene3d>
              <a:camera prst="orthographicFront"/>
              <a:lightRig rig="threePt" dir="t"/>
            </a:scene3d>
            <a:sp3d>
              <a:bevelT w="127000" h="88900"/>
              <a:bevelB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Dikdörtgen 9">
              <a:extLst>
                <a:ext uri="{FF2B5EF4-FFF2-40B4-BE49-F238E27FC236}">
                  <a16:creationId xmlns="" xmlns:a16="http://schemas.microsoft.com/office/drawing/2014/main" id="{A698ED41-37D9-4A25-917B-78399EE5F95E}"/>
                </a:ext>
              </a:extLst>
            </p:cNvPr>
            <p:cNvSpPr/>
            <p:nvPr/>
          </p:nvSpPr>
          <p:spPr>
            <a:xfrm>
              <a:off x="-3" y="988421"/>
              <a:ext cx="12192000" cy="317249"/>
            </a:xfrm>
            <a:prstGeom prst="rect">
              <a:avLst/>
            </a:prstGeom>
            <a:gradFill>
              <a:gsLst>
                <a:gs pos="1322">
                  <a:schemeClr val="bg1">
                    <a:lumMod val="85000"/>
                  </a:schemeClr>
                </a:gs>
                <a:gs pos="26000">
                  <a:schemeClr val="bg1">
                    <a:lumMod val="75000"/>
                  </a:schemeClr>
                </a:gs>
                <a:gs pos="51116">
                  <a:schemeClr val="bg1">
                    <a:lumMod val="65000"/>
                  </a:schemeClr>
                </a:gs>
                <a:gs pos="78000">
                  <a:schemeClr val="bg1">
                    <a:lumMod val="7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0800000" scaled="0"/>
            </a:gradFill>
            <a:scene3d>
              <a:camera prst="orthographicFront"/>
              <a:lightRig rig="threePt" dir="t"/>
            </a:scene3d>
            <a:sp3d>
              <a:bevelT w="127000"/>
              <a:bevelB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1" name="Resim 10">
              <a:extLst>
                <a:ext uri="{FF2B5EF4-FFF2-40B4-BE49-F238E27FC236}">
                  <a16:creationId xmlns="" xmlns:a16="http://schemas.microsoft.com/office/drawing/2014/main" id="{99485F27-F09F-45FB-9D9A-E525409CD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5446" y="82578"/>
              <a:ext cx="970095" cy="879491"/>
            </a:xfrm>
            <a:prstGeom prst="rect">
              <a:avLst/>
            </a:prstGeom>
            <a:effectLst>
              <a:glow rad="457200">
                <a:schemeClr val="bg1">
                  <a:alpha val="40000"/>
                </a:schemeClr>
              </a:glow>
            </a:effectLst>
          </p:spPr>
        </p:pic>
        <p:pic>
          <p:nvPicPr>
            <p:cNvPr id="12" name="Resim 11">
              <a:extLst>
                <a:ext uri="{FF2B5EF4-FFF2-40B4-BE49-F238E27FC236}">
                  <a16:creationId xmlns="" xmlns:a16="http://schemas.microsoft.com/office/drawing/2014/main" id="{60528FFA-4B09-4EB1-93E5-06F07292D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866" y="58249"/>
              <a:ext cx="970095" cy="881903"/>
            </a:xfrm>
            <a:prstGeom prst="rect">
              <a:avLst/>
            </a:prstGeom>
            <a:effectLst>
              <a:glow rad="457200">
                <a:schemeClr val="bg1">
                  <a:alpha val="40000"/>
                </a:schemeClr>
              </a:glow>
            </a:effectLst>
          </p:spPr>
        </p:pic>
        <p:sp>
          <p:nvSpPr>
            <p:cNvPr id="13" name="TextBox 18">
              <a:extLst>
                <a:ext uri="{FF2B5EF4-FFF2-40B4-BE49-F238E27FC236}">
                  <a16:creationId xmlns="" xmlns:a16="http://schemas.microsoft.com/office/drawing/2014/main" id="{38C012C5-BAEE-4C9F-AA80-A16F15F0195B}"/>
                </a:ext>
              </a:extLst>
            </p:cNvPr>
            <p:cNvSpPr txBox="1"/>
            <p:nvPr/>
          </p:nvSpPr>
          <p:spPr>
            <a:xfrm>
              <a:off x="1484530" y="214927"/>
              <a:ext cx="9222939" cy="61994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1" i="1" u="none" strike="noStrike" kern="1200" cap="none" spc="5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Görsel Sanatlar Sınıfı</a:t>
              </a:r>
              <a:endParaRPr kumimoji="0" lang="en-US" sz="3600" b="1" i="1" u="none" strike="noStrike" kern="1200" cap="none" spc="5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Metin kutusu 1"/>
          <p:cNvSpPr txBox="1"/>
          <p:nvPr/>
        </p:nvSpPr>
        <p:spPr>
          <a:xfrm>
            <a:off x="1028700" y="6296603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>
                <a:solidFill>
                  <a:srgbClr val="080808"/>
                </a:solidFill>
              </a:rPr>
              <a:t> </a:t>
            </a:r>
          </a:p>
        </p:txBody>
      </p:sp>
      <p:sp>
        <p:nvSpPr>
          <p:cNvPr id="15" name="Paralelkenar 6">
            <a:extLst>
              <a:ext uri="{FF2B5EF4-FFF2-40B4-BE49-F238E27FC236}">
                <a16:creationId xmlns:a16="http://schemas.microsoft.com/office/drawing/2014/main" xmlns="" id="{0C5AE608-0B3D-481A-9FD6-C56AC7252B5D}"/>
              </a:ext>
            </a:extLst>
          </p:cNvPr>
          <p:cNvSpPr/>
          <p:nvPr/>
        </p:nvSpPr>
        <p:spPr>
          <a:xfrm>
            <a:off x="-2" y="6497054"/>
            <a:ext cx="3367585" cy="360947"/>
          </a:xfrm>
          <a:custGeom>
            <a:avLst/>
            <a:gdLst>
              <a:gd name="connsiteX0" fmla="*/ 0 w 3162300"/>
              <a:gd name="connsiteY0" fmla="*/ 360947 h 360947"/>
              <a:gd name="connsiteX1" fmla="*/ 90237 w 3162300"/>
              <a:gd name="connsiteY1" fmla="*/ 0 h 360947"/>
              <a:gd name="connsiteX2" fmla="*/ 3162300 w 3162300"/>
              <a:gd name="connsiteY2" fmla="*/ 0 h 360947"/>
              <a:gd name="connsiteX3" fmla="*/ 3072063 w 3162300"/>
              <a:gd name="connsiteY3" fmla="*/ 360947 h 360947"/>
              <a:gd name="connsiteX4" fmla="*/ 0 w 3162300"/>
              <a:gd name="connsiteY4" fmla="*/ 360947 h 360947"/>
              <a:gd name="connsiteX0" fmla="*/ 0 w 3310346"/>
              <a:gd name="connsiteY0" fmla="*/ 360947 h 360947"/>
              <a:gd name="connsiteX1" fmla="*/ 90237 w 3310346"/>
              <a:gd name="connsiteY1" fmla="*/ 0 h 360947"/>
              <a:gd name="connsiteX2" fmla="*/ 3310346 w 3310346"/>
              <a:gd name="connsiteY2" fmla="*/ 0 h 360947"/>
              <a:gd name="connsiteX3" fmla="*/ 3072063 w 3310346"/>
              <a:gd name="connsiteY3" fmla="*/ 360947 h 360947"/>
              <a:gd name="connsiteX4" fmla="*/ 0 w 3310346"/>
              <a:gd name="connsiteY4" fmla="*/ 360947 h 360947"/>
              <a:gd name="connsiteX0" fmla="*/ 0 w 3423558"/>
              <a:gd name="connsiteY0" fmla="*/ 360947 h 360947"/>
              <a:gd name="connsiteX1" fmla="*/ 203449 w 3423558"/>
              <a:gd name="connsiteY1" fmla="*/ 0 h 360947"/>
              <a:gd name="connsiteX2" fmla="*/ 3423558 w 3423558"/>
              <a:gd name="connsiteY2" fmla="*/ 0 h 360947"/>
              <a:gd name="connsiteX3" fmla="*/ 3185275 w 3423558"/>
              <a:gd name="connsiteY3" fmla="*/ 360947 h 360947"/>
              <a:gd name="connsiteX4" fmla="*/ 0 w 3423558"/>
              <a:gd name="connsiteY4" fmla="*/ 360947 h 360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3558" h="360947">
                <a:moveTo>
                  <a:pt x="0" y="360947"/>
                </a:moveTo>
                <a:lnTo>
                  <a:pt x="203449" y="0"/>
                </a:lnTo>
                <a:lnTo>
                  <a:pt x="3423558" y="0"/>
                </a:lnTo>
                <a:lnTo>
                  <a:pt x="3185275" y="360947"/>
                </a:lnTo>
                <a:lnTo>
                  <a:pt x="0" y="360947"/>
                </a:lnTo>
                <a:close/>
              </a:path>
            </a:pathLst>
          </a:custGeom>
          <a:solidFill>
            <a:srgbClr val="039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i="1" dirty="0" smtClean="0"/>
              <a:t>ŞKA Cumhuriyet Ortaokulu</a:t>
            </a:r>
            <a:endParaRPr lang="tr-TR" b="1" i="1" dirty="0"/>
          </a:p>
        </p:txBody>
      </p:sp>
      <p:pic>
        <p:nvPicPr>
          <p:cNvPr id="17" name="4 Resim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314" y="1485217"/>
            <a:ext cx="4155162" cy="23393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5 Resim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89915" y="3969345"/>
            <a:ext cx="4156261" cy="23399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6 Resim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90464" y="1485217"/>
            <a:ext cx="4155162" cy="23393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7 Resim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314" y="3969654"/>
            <a:ext cx="4155162" cy="23393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997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38680A9-96AE-43F1-BF22-75335773341C}"/>
              </a:ext>
            </a:extLst>
          </p:cNvPr>
          <p:cNvSpPr/>
          <p:nvPr/>
        </p:nvSpPr>
        <p:spPr>
          <a:xfrm>
            <a:off x="51234" y="1223363"/>
            <a:ext cx="9160565" cy="853771"/>
          </a:xfrm>
          <a:custGeom>
            <a:avLst/>
            <a:gdLst>
              <a:gd name="connsiteX0" fmla="*/ 0 w 12213021"/>
              <a:gd name="connsiteY0" fmla="*/ 0 h 1118375"/>
              <a:gd name="connsiteX1" fmla="*/ 12213021 w 12213021"/>
              <a:gd name="connsiteY1" fmla="*/ 0 h 1118375"/>
              <a:gd name="connsiteX2" fmla="*/ 12213021 w 12213021"/>
              <a:gd name="connsiteY2" fmla="*/ 1118375 h 1118375"/>
              <a:gd name="connsiteX3" fmla="*/ 0 w 12213021"/>
              <a:gd name="connsiteY3" fmla="*/ 1118375 h 1118375"/>
              <a:gd name="connsiteX4" fmla="*/ 0 w 12213021"/>
              <a:gd name="connsiteY4" fmla="*/ 0 h 1118375"/>
              <a:gd name="connsiteX0" fmla="*/ 0 w 12213021"/>
              <a:gd name="connsiteY0" fmla="*/ 0 h 2087482"/>
              <a:gd name="connsiteX1" fmla="*/ 12213021 w 12213021"/>
              <a:gd name="connsiteY1" fmla="*/ 0 h 2087482"/>
              <a:gd name="connsiteX2" fmla="*/ 12213021 w 12213021"/>
              <a:gd name="connsiteY2" fmla="*/ 1118375 h 2087482"/>
              <a:gd name="connsiteX3" fmla="*/ 0 w 12213021"/>
              <a:gd name="connsiteY3" fmla="*/ 1118375 h 2087482"/>
              <a:gd name="connsiteX4" fmla="*/ 0 w 12213021"/>
              <a:gd name="connsiteY4" fmla="*/ 0 h 2087482"/>
              <a:gd name="connsiteX0" fmla="*/ 0 w 12213021"/>
              <a:gd name="connsiteY0" fmla="*/ 0 h 2679903"/>
              <a:gd name="connsiteX1" fmla="*/ 12213021 w 12213021"/>
              <a:gd name="connsiteY1" fmla="*/ 0 h 2679903"/>
              <a:gd name="connsiteX2" fmla="*/ 12213021 w 12213021"/>
              <a:gd name="connsiteY2" fmla="*/ 1118375 h 2679903"/>
              <a:gd name="connsiteX3" fmla="*/ 0 w 12213021"/>
              <a:gd name="connsiteY3" fmla="*/ 1118375 h 2679903"/>
              <a:gd name="connsiteX4" fmla="*/ 0 w 12213021"/>
              <a:gd name="connsiteY4" fmla="*/ 0 h 2679903"/>
              <a:gd name="connsiteX0" fmla="*/ 0 w 12213021"/>
              <a:gd name="connsiteY0" fmla="*/ 0 h 2773490"/>
              <a:gd name="connsiteX1" fmla="*/ 12213021 w 12213021"/>
              <a:gd name="connsiteY1" fmla="*/ 0 h 2773490"/>
              <a:gd name="connsiteX2" fmla="*/ 12213021 w 12213021"/>
              <a:gd name="connsiteY2" fmla="*/ 1305944 h 2773490"/>
              <a:gd name="connsiteX3" fmla="*/ 0 w 12213021"/>
              <a:gd name="connsiteY3" fmla="*/ 1118375 h 2773490"/>
              <a:gd name="connsiteX4" fmla="*/ 0 w 12213021"/>
              <a:gd name="connsiteY4" fmla="*/ 0 h 2773490"/>
              <a:gd name="connsiteX0" fmla="*/ 0 w 12213021"/>
              <a:gd name="connsiteY0" fmla="*/ 0 h 2809564"/>
              <a:gd name="connsiteX1" fmla="*/ 12213021 w 12213021"/>
              <a:gd name="connsiteY1" fmla="*/ 0 h 2809564"/>
              <a:gd name="connsiteX2" fmla="*/ 12213021 w 12213021"/>
              <a:gd name="connsiteY2" fmla="*/ 1305944 h 2809564"/>
              <a:gd name="connsiteX3" fmla="*/ 0 w 12213021"/>
              <a:gd name="connsiteY3" fmla="*/ 1118375 h 2809564"/>
              <a:gd name="connsiteX4" fmla="*/ 0 w 12213021"/>
              <a:gd name="connsiteY4" fmla="*/ 0 h 2809564"/>
              <a:gd name="connsiteX0" fmla="*/ 0 w 12213021"/>
              <a:gd name="connsiteY0" fmla="*/ 0 h 2809564"/>
              <a:gd name="connsiteX1" fmla="*/ 12213021 w 12213021"/>
              <a:gd name="connsiteY1" fmla="*/ 984738 h 2809564"/>
              <a:gd name="connsiteX2" fmla="*/ 12213021 w 12213021"/>
              <a:gd name="connsiteY2" fmla="*/ 1305944 h 2809564"/>
              <a:gd name="connsiteX3" fmla="*/ 0 w 12213021"/>
              <a:gd name="connsiteY3" fmla="*/ 1118375 h 2809564"/>
              <a:gd name="connsiteX4" fmla="*/ 0 w 12213021"/>
              <a:gd name="connsiteY4" fmla="*/ 0 h 2809564"/>
              <a:gd name="connsiteX0" fmla="*/ 0 w 12213021"/>
              <a:gd name="connsiteY0" fmla="*/ 0 h 2809564"/>
              <a:gd name="connsiteX1" fmla="*/ 12213021 w 12213021"/>
              <a:gd name="connsiteY1" fmla="*/ 984738 h 2809564"/>
              <a:gd name="connsiteX2" fmla="*/ 12213021 w 12213021"/>
              <a:gd name="connsiteY2" fmla="*/ 1305944 h 2809564"/>
              <a:gd name="connsiteX3" fmla="*/ 0 w 12213021"/>
              <a:gd name="connsiteY3" fmla="*/ 1118375 h 2809564"/>
              <a:gd name="connsiteX4" fmla="*/ 0 w 12213021"/>
              <a:gd name="connsiteY4" fmla="*/ 0 h 2809564"/>
              <a:gd name="connsiteX0" fmla="*/ 0 w 12213021"/>
              <a:gd name="connsiteY0" fmla="*/ 0 h 2809564"/>
              <a:gd name="connsiteX1" fmla="*/ 12201298 w 12213021"/>
              <a:gd name="connsiteY1" fmla="*/ 1078523 h 2809564"/>
              <a:gd name="connsiteX2" fmla="*/ 12213021 w 12213021"/>
              <a:gd name="connsiteY2" fmla="*/ 1305944 h 2809564"/>
              <a:gd name="connsiteX3" fmla="*/ 0 w 12213021"/>
              <a:gd name="connsiteY3" fmla="*/ 1118375 h 2809564"/>
              <a:gd name="connsiteX4" fmla="*/ 0 w 12213021"/>
              <a:gd name="connsiteY4" fmla="*/ 0 h 2809564"/>
              <a:gd name="connsiteX0" fmla="*/ 0 w 12213021"/>
              <a:gd name="connsiteY0" fmla="*/ 0 h 2809564"/>
              <a:gd name="connsiteX1" fmla="*/ 12201298 w 12213021"/>
              <a:gd name="connsiteY1" fmla="*/ 1078523 h 2809564"/>
              <a:gd name="connsiteX2" fmla="*/ 12213021 w 12213021"/>
              <a:gd name="connsiteY2" fmla="*/ 1305944 h 2809564"/>
              <a:gd name="connsiteX3" fmla="*/ 0 w 12213021"/>
              <a:gd name="connsiteY3" fmla="*/ 1118375 h 2809564"/>
              <a:gd name="connsiteX4" fmla="*/ 0 w 12213021"/>
              <a:gd name="connsiteY4" fmla="*/ 0 h 2809564"/>
              <a:gd name="connsiteX0" fmla="*/ 0 w 12213021"/>
              <a:gd name="connsiteY0" fmla="*/ 0 h 2809564"/>
              <a:gd name="connsiteX1" fmla="*/ 12201298 w 12213021"/>
              <a:gd name="connsiteY1" fmla="*/ 1078523 h 2809564"/>
              <a:gd name="connsiteX2" fmla="*/ 12213021 w 12213021"/>
              <a:gd name="connsiteY2" fmla="*/ 1305944 h 2809564"/>
              <a:gd name="connsiteX3" fmla="*/ 0 w 12213021"/>
              <a:gd name="connsiteY3" fmla="*/ 1118375 h 2809564"/>
              <a:gd name="connsiteX4" fmla="*/ 0 w 12213021"/>
              <a:gd name="connsiteY4" fmla="*/ 0 h 2809564"/>
              <a:gd name="connsiteX0" fmla="*/ 0 w 12213021"/>
              <a:gd name="connsiteY0" fmla="*/ 0 h 2809564"/>
              <a:gd name="connsiteX1" fmla="*/ 12201298 w 12213021"/>
              <a:gd name="connsiteY1" fmla="*/ 1078523 h 2809564"/>
              <a:gd name="connsiteX2" fmla="*/ 12213021 w 12213021"/>
              <a:gd name="connsiteY2" fmla="*/ 1305944 h 2809564"/>
              <a:gd name="connsiteX3" fmla="*/ 0 w 12213021"/>
              <a:gd name="connsiteY3" fmla="*/ 1118375 h 2809564"/>
              <a:gd name="connsiteX4" fmla="*/ 0 w 12213021"/>
              <a:gd name="connsiteY4" fmla="*/ 0 h 2809564"/>
              <a:gd name="connsiteX0" fmla="*/ 0 w 12213021"/>
              <a:gd name="connsiteY0" fmla="*/ 0 h 2809564"/>
              <a:gd name="connsiteX1" fmla="*/ 12201298 w 12213021"/>
              <a:gd name="connsiteY1" fmla="*/ 1078523 h 2809564"/>
              <a:gd name="connsiteX2" fmla="*/ 12213021 w 12213021"/>
              <a:gd name="connsiteY2" fmla="*/ 1305944 h 2809564"/>
              <a:gd name="connsiteX3" fmla="*/ 0 w 12213021"/>
              <a:gd name="connsiteY3" fmla="*/ 1118375 h 2809564"/>
              <a:gd name="connsiteX4" fmla="*/ 0 w 12213021"/>
              <a:gd name="connsiteY4" fmla="*/ 0 h 2809564"/>
              <a:gd name="connsiteX0" fmla="*/ 0 w 12214087"/>
              <a:gd name="connsiteY0" fmla="*/ 0 h 2809564"/>
              <a:gd name="connsiteX1" fmla="*/ 12214087 w 12214087"/>
              <a:gd name="connsiteY1" fmla="*/ 1078523 h 2809564"/>
              <a:gd name="connsiteX2" fmla="*/ 12213021 w 12214087"/>
              <a:gd name="connsiteY2" fmla="*/ 1305944 h 2809564"/>
              <a:gd name="connsiteX3" fmla="*/ 0 w 12214087"/>
              <a:gd name="connsiteY3" fmla="*/ 1118375 h 2809564"/>
              <a:gd name="connsiteX4" fmla="*/ 0 w 12214087"/>
              <a:gd name="connsiteY4" fmla="*/ 0 h 2809564"/>
              <a:gd name="connsiteX0" fmla="*/ 0 w 12214087"/>
              <a:gd name="connsiteY0" fmla="*/ 0 h 2792108"/>
              <a:gd name="connsiteX1" fmla="*/ 12214087 w 12214087"/>
              <a:gd name="connsiteY1" fmla="*/ 1078523 h 2792108"/>
              <a:gd name="connsiteX2" fmla="*/ 12213021 w 12214087"/>
              <a:gd name="connsiteY2" fmla="*/ 1305944 h 2792108"/>
              <a:gd name="connsiteX3" fmla="*/ 0 w 12214087"/>
              <a:gd name="connsiteY3" fmla="*/ 1118375 h 2792108"/>
              <a:gd name="connsiteX4" fmla="*/ 0 w 12214087"/>
              <a:gd name="connsiteY4" fmla="*/ 0 h 279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4087" h="2792108">
                <a:moveTo>
                  <a:pt x="0" y="0"/>
                </a:moveTo>
                <a:cubicBezTo>
                  <a:pt x="1820176" y="1805353"/>
                  <a:pt x="7216957" y="3563814"/>
                  <a:pt x="12214087" y="1078523"/>
                </a:cubicBezTo>
                <a:cubicBezTo>
                  <a:pt x="12213732" y="1154330"/>
                  <a:pt x="12213376" y="1230137"/>
                  <a:pt x="12213021" y="1305944"/>
                </a:cubicBezTo>
                <a:cubicBezTo>
                  <a:pt x="8965300" y="3335661"/>
                  <a:pt x="3027653" y="3298867"/>
                  <a:pt x="0" y="1118375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up 6">
            <a:extLst>
              <a:ext uri="{FF2B5EF4-FFF2-40B4-BE49-F238E27FC236}">
                <a16:creationId xmlns="" xmlns:a16="http://schemas.microsoft.com/office/drawing/2014/main" id="{E02B6065-4E98-4CC7-B499-4820BF1A0897}"/>
              </a:ext>
            </a:extLst>
          </p:cNvPr>
          <p:cNvGrpSpPr/>
          <p:nvPr/>
        </p:nvGrpSpPr>
        <p:grpSpPr>
          <a:xfrm>
            <a:off x="-2" y="1"/>
            <a:ext cx="9144002" cy="1166787"/>
            <a:chOff x="-3" y="0"/>
            <a:chExt cx="12192003" cy="1305670"/>
          </a:xfrm>
        </p:grpSpPr>
        <p:sp>
          <p:nvSpPr>
            <p:cNvPr id="9" name="Dikdörtgen 8">
              <a:extLst>
                <a:ext uri="{FF2B5EF4-FFF2-40B4-BE49-F238E27FC236}">
                  <a16:creationId xmlns="" xmlns:a16="http://schemas.microsoft.com/office/drawing/2014/main" id="{48D53840-C8B5-4F5A-8608-DE2C155B5D03}"/>
                </a:ext>
              </a:extLst>
            </p:cNvPr>
            <p:cNvSpPr/>
            <p:nvPr/>
          </p:nvSpPr>
          <p:spPr>
            <a:xfrm>
              <a:off x="0" y="0"/>
              <a:ext cx="12192000" cy="987207"/>
            </a:xfrm>
            <a:prstGeom prst="rect">
              <a:avLst/>
            </a:prstGeom>
            <a:gradFill flip="none" rotWithShape="1">
              <a:gsLst>
                <a:gs pos="1322">
                  <a:srgbClr val="C7D8EA"/>
                </a:gs>
                <a:gs pos="26000">
                  <a:srgbClr val="0070C0"/>
                </a:gs>
                <a:gs pos="51116">
                  <a:srgbClr val="002060"/>
                </a:gs>
                <a:gs pos="78000">
                  <a:srgbClr val="0070C0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0"/>
              <a:tileRect/>
            </a:gradFill>
            <a:scene3d>
              <a:camera prst="orthographicFront"/>
              <a:lightRig rig="threePt" dir="t"/>
            </a:scene3d>
            <a:sp3d>
              <a:bevelT w="127000" h="88900"/>
              <a:bevelB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Dikdörtgen 9">
              <a:extLst>
                <a:ext uri="{FF2B5EF4-FFF2-40B4-BE49-F238E27FC236}">
                  <a16:creationId xmlns="" xmlns:a16="http://schemas.microsoft.com/office/drawing/2014/main" id="{A698ED41-37D9-4A25-917B-78399EE5F95E}"/>
                </a:ext>
              </a:extLst>
            </p:cNvPr>
            <p:cNvSpPr/>
            <p:nvPr/>
          </p:nvSpPr>
          <p:spPr>
            <a:xfrm>
              <a:off x="-3" y="988421"/>
              <a:ext cx="12192000" cy="317249"/>
            </a:xfrm>
            <a:prstGeom prst="rect">
              <a:avLst/>
            </a:prstGeom>
            <a:gradFill>
              <a:gsLst>
                <a:gs pos="1322">
                  <a:schemeClr val="bg1">
                    <a:lumMod val="85000"/>
                  </a:schemeClr>
                </a:gs>
                <a:gs pos="26000">
                  <a:schemeClr val="bg1">
                    <a:lumMod val="75000"/>
                  </a:schemeClr>
                </a:gs>
                <a:gs pos="51116">
                  <a:schemeClr val="bg1">
                    <a:lumMod val="65000"/>
                  </a:schemeClr>
                </a:gs>
                <a:gs pos="78000">
                  <a:schemeClr val="bg1">
                    <a:lumMod val="7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0800000" scaled="0"/>
            </a:gradFill>
            <a:scene3d>
              <a:camera prst="orthographicFront"/>
              <a:lightRig rig="threePt" dir="t"/>
            </a:scene3d>
            <a:sp3d>
              <a:bevelT w="127000"/>
              <a:bevelB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1" name="Resim 10">
              <a:extLst>
                <a:ext uri="{FF2B5EF4-FFF2-40B4-BE49-F238E27FC236}">
                  <a16:creationId xmlns="" xmlns:a16="http://schemas.microsoft.com/office/drawing/2014/main" id="{99485F27-F09F-45FB-9D9A-E525409CD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5446" y="82578"/>
              <a:ext cx="970095" cy="879491"/>
            </a:xfrm>
            <a:prstGeom prst="rect">
              <a:avLst/>
            </a:prstGeom>
            <a:effectLst>
              <a:glow rad="457200">
                <a:schemeClr val="bg1">
                  <a:alpha val="40000"/>
                </a:schemeClr>
              </a:glow>
            </a:effectLst>
          </p:spPr>
        </p:pic>
        <p:pic>
          <p:nvPicPr>
            <p:cNvPr id="12" name="Resim 11">
              <a:extLst>
                <a:ext uri="{FF2B5EF4-FFF2-40B4-BE49-F238E27FC236}">
                  <a16:creationId xmlns="" xmlns:a16="http://schemas.microsoft.com/office/drawing/2014/main" id="{60528FFA-4B09-4EB1-93E5-06F07292D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866" y="58249"/>
              <a:ext cx="970095" cy="881903"/>
            </a:xfrm>
            <a:prstGeom prst="rect">
              <a:avLst/>
            </a:prstGeom>
            <a:effectLst>
              <a:glow rad="457200">
                <a:schemeClr val="bg1">
                  <a:alpha val="40000"/>
                </a:schemeClr>
              </a:glow>
            </a:effectLst>
          </p:spPr>
        </p:pic>
        <p:sp>
          <p:nvSpPr>
            <p:cNvPr id="13" name="TextBox 18">
              <a:extLst>
                <a:ext uri="{FF2B5EF4-FFF2-40B4-BE49-F238E27FC236}">
                  <a16:creationId xmlns="" xmlns:a16="http://schemas.microsoft.com/office/drawing/2014/main" id="{38C012C5-BAEE-4C9F-AA80-A16F15F0195B}"/>
                </a:ext>
              </a:extLst>
            </p:cNvPr>
            <p:cNvSpPr txBox="1"/>
            <p:nvPr/>
          </p:nvSpPr>
          <p:spPr>
            <a:xfrm>
              <a:off x="1484530" y="214927"/>
              <a:ext cx="9222939" cy="61994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1" i="1" u="none" strike="noStrike" kern="1200" cap="none" spc="5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Kütüphane</a:t>
              </a:r>
              <a:endParaRPr kumimoji="0" lang="en-US" sz="3600" b="1" i="1" u="none" strike="noStrike" kern="1200" cap="none" spc="5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Metin kutusu 1"/>
          <p:cNvSpPr txBox="1"/>
          <p:nvPr/>
        </p:nvSpPr>
        <p:spPr>
          <a:xfrm>
            <a:off x="1028700" y="6296603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>
                <a:solidFill>
                  <a:srgbClr val="080808"/>
                </a:solidFill>
              </a:rPr>
              <a:t> </a:t>
            </a:r>
          </a:p>
        </p:txBody>
      </p:sp>
      <p:sp>
        <p:nvSpPr>
          <p:cNvPr id="15" name="Paralelkenar 6">
            <a:extLst>
              <a:ext uri="{FF2B5EF4-FFF2-40B4-BE49-F238E27FC236}">
                <a16:creationId xmlns:a16="http://schemas.microsoft.com/office/drawing/2014/main" xmlns="" id="{0C5AE608-0B3D-481A-9FD6-C56AC7252B5D}"/>
              </a:ext>
            </a:extLst>
          </p:cNvPr>
          <p:cNvSpPr/>
          <p:nvPr/>
        </p:nvSpPr>
        <p:spPr>
          <a:xfrm>
            <a:off x="-2" y="6497054"/>
            <a:ext cx="3367585" cy="360947"/>
          </a:xfrm>
          <a:custGeom>
            <a:avLst/>
            <a:gdLst>
              <a:gd name="connsiteX0" fmla="*/ 0 w 3162300"/>
              <a:gd name="connsiteY0" fmla="*/ 360947 h 360947"/>
              <a:gd name="connsiteX1" fmla="*/ 90237 w 3162300"/>
              <a:gd name="connsiteY1" fmla="*/ 0 h 360947"/>
              <a:gd name="connsiteX2" fmla="*/ 3162300 w 3162300"/>
              <a:gd name="connsiteY2" fmla="*/ 0 h 360947"/>
              <a:gd name="connsiteX3" fmla="*/ 3072063 w 3162300"/>
              <a:gd name="connsiteY3" fmla="*/ 360947 h 360947"/>
              <a:gd name="connsiteX4" fmla="*/ 0 w 3162300"/>
              <a:gd name="connsiteY4" fmla="*/ 360947 h 360947"/>
              <a:gd name="connsiteX0" fmla="*/ 0 w 3310346"/>
              <a:gd name="connsiteY0" fmla="*/ 360947 h 360947"/>
              <a:gd name="connsiteX1" fmla="*/ 90237 w 3310346"/>
              <a:gd name="connsiteY1" fmla="*/ 0 h 360947"/>
              <a:gd name="connsiteX2" fmla="*/ 3310346 w 3310346"/>
              <a:gd name="connsiteY2" fmla="*/ 0 h 360947"/>
              <a:gd name="connsiteX3" fmla="*/ 3072063 w 3310346"/>
              <a:gd name="connsiteY3" fmla="*/ 360947 h 360947"/>
              <a:gd name="connsiteX4" fmla="*/ 0 w 3310346"/>
              <a:gd name="connsiteY4" fmla="*/ 360947 h 360947"/>
              <a:gd name="connsiteX0" fmla="*/ 0 w 3423558"/>
              <a:gd name="connsiteY0" fmla="*/ 360947 h 360947"/>
              <a:gd name="connsiteX1" fmla="*/ 203449 w 3423558"/>
              <a:gd name="connsiteY1" fmla="*/ 0 h 360947"/>
              <a:gd name="connsiteX2" fmla="*/ 3423558 w 3423558"/>
              <a:gd name="connsiteY2" fmla="*/ 0 h 360947"/>
              <a:gd name="connsiteX3" fmla="*/ 3185275 w 3423558"/>
              <a:gd name="connsiteY3" fmla="*/ 360947 h 360947"/>
              <a:gd name="connsiteX4" fmla="*/ 0 w 3423558"/>
              <a:gd name="connsiteY4" fmla="*/ 360947 h 360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3558" h="360947">
                <a:moveTo>
                  <a:pt x="0" y="360947"/>
                </a:moveTo>
                <a:lnTo>
                  <a:pt x="203449" y="0"/>
                </a:lnTo>
                <a:lnTo>
                  <a:pt x="3423558" y="0"/>
                </a:lnTo>
                <a:lnTo>
                  <a:pt x="3185275" y="360947"/>
                </a:lnTo>
                <a:lnTo>
                  <a:pt x="0" y="360947"/>
                </a:lnTo>
                <a:close/>
              </a:path>
            </a:pathLst>
          </a:custGeom>
          <a:solidFill>
            <a:srgbClr val="039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i="1" dirty="0" smtClean="0"/>
              <a:t>ŞKA Cumhuriyet Ortaokulu</a:t>
            </a:r>
            <a:endParaRPr lang="tr-TR" b="1" i="1" dirty="0"/>
          </a:p>
        </p:txBody>
      </p:sp>
      <p:pic>
        <p:nvPicPr>
          <p:cNvPr id="17" name="4 Resi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314" y="1486256"/>
            <a:ext cx="4155162" cy="23372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5 Resi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89915" y="3970384"/>
            <a:ext cx="4156261" cy="23378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6 Resi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90464" y="1486256"/>
            <a:ext cx="4155162" cy="23372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7 Resi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314" y="3970693"/>
            <a:ext cx="4155162" cy="23372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443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38680A9-96AE-43F1-BF22-75335773341C}"/>
              </a:ext>
            </a:extLst>
          </p:cNvPr>
          <p:cNvSpPr/>
          <p:nvPr/>
        </p:nvSpPr>
        <p:spPr>
          <a:xfrm>
            <a:off x="51234" y="1223363"/>
            <a:ext cx="9160565" cy="853771"/>
          </a:xfrm>
          <a:custGeom>
            <a:avLst/>
            <a:gdLst>
              <a:gd name="connsiteX0" fmla="*/ 0 w 12213021"/>
              <a:gd name="connsiteY0" fmla="*/ 0 h 1118375"/>
              <a:gd name="connsiteX1" fmla="*/ 12213021 w 12213021"/>
              <a:gd name="connsiteY1" fmla="*/ 0 h 1118375"/>
              <a:gd name="connsiteX2" fmla="*/ 12213021 w 12213021"/>
              <a:gd name="connsiteY2" fmla="*/ 1118375 h 1118375"/>
              <a:gd name="connsiteX3" fmla="*/ 0 w 12213021"/>
              <a:gd name="connsiteY3" fmla="*/ 1118375 h 1118375"/>
              <a:gd name="connsiteX4" fmla="*/ 0 w 12213021"/>
              <a:gd name="connsiteY4" fmla="*/ 0 h 1118375"/>
              <a:gd name="connsiteX0" fmla="*/ 0 w 12213021"/>
              <a:gd name="connsiteY0" fmla="*/ 0 h 2087482"/>
              <a:gd name="connsiteX1" fmla="*/ 12213021 w 12213021"/>
              <a:gd name="connsiteY1" fmla="*/ 0 h 2087482"/>
              <a:gd name="connsiteX2" fmla="*/ 12213021 w 12213021"/>
              <a:gd name="connsiteY2" fmla="*/ 1118375 h 2087482"/>
              <a:gd name="connsiteX3" fmla="*/ 0 w 12213021"/>
              <a:gd name="connsiteY3" fmla="*/ 1118375 h 2087482"/>
              <a:gd name="connsiteX4" fmla="*/ 0 w 12213021"/>
              <a:gd name="connsiteY4" fmla="*/ 0 h 2087482"/>
              <a:gd name="connsiteX0" fmla="*/ 0 w 12213021"/>
              <a:gd name="connsiteY0" fmla="*/ 0 h 2679903"/>
              <a:gd name="connsiteX1" fmla="*/ 12213021 w 12213021"/>
              <a:gd name="connsiteY1" fmla="*/ 0 h 2679903"/>
              <a:gd name="connsiteX2" fmla="*/ 12213021 w 12213021"/>
              <a:gd name="connsiteY2" fmla="*/ 1118375 h 2679903"/>
              <a:gd name="connsiteX3" fmla="*/ 0 w 12213021"/>
              <a:gd name="connsiteY3" fmla="*/ 1118375 h 2679903"/>
              <a:gd name="connsiteX4" fmla="*/ 0 w 12213021"/>
              <a:gd name="connsiteY4" fmla="*/ 0 h 2679903"/>
              <a:gd name="connsiteX0" fmla="*/ 0 w 12213021"/>
              <a:gd name="connsiteY0" fmla="*/ 0 h 2773490"/>
              <a:gd name="connsiteX1" fmla="*/ 12213021 w 12213021"/>
              <a:gd name="connsiteY1" fmla="*/ 0 h 2773490"/>
              <a:gd name="connsiteX2" fmla="*/ 12213021 w 12213021"/>
              <a:gd name="connsiteY2" fmla="*/ 1305944 h 2773490"/>
              <a:gd name="connsiteX3" fmla="*/ 0 w 12213021"/>
              <a:gd name="connsiteY3" fmla="*/ 1118375 h 2773490"/>
              <a:gd name="connsiteX4" fmla="*/ 0 w 12213021"/>
              <a:gd name="connsiteY4" fmla="*/ 0 h 2773490"/>
              <a:gd name="connsiteX0" fmla="*/ 0 w 12213021"/>
              <a:gd name="connsiteY0" fmla="*/ 0 h 2809564"/>
              <a:gd name="connsiteX1" fmla="*/ 12213021 w 12213021"/>
              <a:gd name="connsiteY1" fmla="*/ 0 h 2809564"/>
              <a:gd name="connsiteX2" fmla="*/ 12213021 w 12213021"/>
              <a:gd name="connsiteY2" fmla="*/ 1305944 h 2809564"/>
              <a:gd name="connsiteX3" fmla="*/ 0 w 12213021"/>
              <a:gd name="connsiteY3" fmla="*/ 1118375 h 2809564"/>
              <a:gd name="connsiteX4" fmla="*/ 0 w 12213021"/>
              <a:gd name="connsiteY4" fmla="*/ 0 h 2809564"/>
              <a:gd name="connsiteX0" fmla="*/ 0 w 12213021"/>
              <a:gd name="connsiteY0" fmla="*/ 0 h 2809564"/>
              <a:gd name="connsiteX1" fmla="*/ 12213021 w 12213021"/>
              <a:gd name="connsiteY1" fmla="*/ 984738 h 2809564"/>
              <a:gd name="connsiteX2" fmla="*/ 12213021 w 12213021"/>
              <a:gd name="connsiteY2" fmla="*/ 1305944 h 2809564"/>
              <a:gd name="connsiteX3" fmla="*/ 0 w 12213021"/>
              <a:gd name="connsiteY3" fmla="*/ 1118375 h 2809564"/>
              <a:gd name="connsiteX4" fmla="*/ 0 w 12213021"/>
              <a:gd name="connsiteY4" fmla="*/ 0 h 2809564"/>
              <a:gd name="connsiteX0" fmla="*/ 0 w 12213021"/>
              <a:gd name="connsiteY0" fmla="*/ 0 h 2809564"/>
              <a:gd name="connsiteX1" fmla="*/ 12213021 w 12213021"/>
              <a:gd name="connsiteY1" fmla="*/ 984738 h 2809564"/>
              <a:gd name="connsiteX2" fmla="*/ 12213021 w 12213021"/>
              <a:gd name="connsiteY2" fmla="*/ 1305944 h 2809564"/>
              <a:gd name="connsiteX3" fmla="*/ 0 w 12213021"/>
              <a:gd name="connsiteY3" fmla="*/ 1118375 h 2809564"/>
              <a:gd name="connsiteX4" fmla="*/ 0 w 12213021"/>
              <a:gd name="connsiteY4" fmla="*/ 0 h 2809564"/>
              <a:gd name="connsiteX0" fmla="*/ 0 w 12213021"/>
              <a:gd name="connsiteY0" fmla="*/ 0 h 2809564"/>
              <a:gd name="connsiteX1" fmla="*/ 12201298 w 12213021"/>
              <a:gd name="connsiteY1" fmla="*/ 1078523 h 2809564"/>
              <a:gd name="connsiteX2" fmla="*/ 12213021 w 12213021"/>
              <a:gd name="connsiteY2" fmla="*/ 1305944 h 2809564"/>
              <a:gd name="connsiteX3" fmla="*/ 0 w 12213021"/>
              <a:gd name="connsiteY3" fmla="*/ 1118375 h 2809564"/>
              <a:gd name="connsiteX4" fmla="*/ 0 w 12213021"/>
              <a:gd name="connsiteY4" fmla="*/ 0 h 2809564"/>
              <a:gd name="connsiteX0" fmla="*/ 0 w 12213021"/>
              <a:gd name="connsiteY0" fmla="*/ 0 h 2809564"/>
              <a:gd name="connsiteX1" fmla="*/ 12201298 w 12213021"/>
              <a:gd name="connsiteY1" fmla="*/ 1078523 h 2809564"/>
              <a:gd name="connsiteX2" fmla="*/ 12213021 w 12213021"/>
              <a:gd name="connsiteY2" fmla="*/ 1305944 h 2809564"/>
              <a:gd name="connsiteX3" fmla="*/ 0 w 12213021"/>
              <a:gd name="connsiteY3" fmla="*/ 1118375 h 2809564"/>
              <a:gd name="connsiteX4" fmla="*/ 0 w 12213021"/>
              <a:gd name="connsiteY4" fmla="*/ 0 h 2809564"/>
              <a:gd name="connsiteX0" fmla="*/ 0 w 12213021"/>
              <a:gd name="connsiteY0" fmla="*/ 0 h 2809564"/>
              <a:gd name="connsiteX1" fmla="*/ 12201298 w 12213021"/>
              <a:gd name="connsiteY1" fmla="*/ 1078523 h 2809564"/>
              <a:gd name="connsiteX2" fmla="*/ 12213021 w 12213021"/>
              <a:gd name="connsiteY2" fmla="*/ 1305944 h 2809564"/>
              <a:gd name="connsiteX3" fmla="*/ 0 w 12213021"/>
              <a:gd name="connsiteY3" fmla="*/ 1118375 h 2809564"/>
              <a:gd name="connsiteX4" fmla="*/ 0 w 12213021"/>
              <a:gd name="connsiteY4" fmla="*/ 0 h 2809564"/>
              <a:gd name="connsiteX0" fmla="*/ 0 w 12213021"/>
              <a:gd name="connsiteY0" fmla="*/ 0 h 2809564"/>
              <a:gd name="connsiteX1" fmla="*/ 12201298 w 12213021"/>
              <a:gd name="connsiteY1" fmla="*/ 1078523 h 2809564"/>
              <a:gd name="connsiteX2" fmla="*/ 12213021 w 12213021"/>
              <a:gd name="connsiteY2" fmla="*/ 1305944 h 2809564"/>
              <a:gd name="connsiteX3" fmla="*/ 0 w 12213021"/>
              <a:gd name="connsiteY3" fmla="*/ 1118375 h 2809564"/>
              <a:gd name="connsiteX4" fmla="*/ 0 w 12213021"/>
              <a:gd name="connsiteY4" fmla="*/ 0 h 2809564"/>
              <a:gd name="connsiteX0" fmla="*/ 0 w 12213021"/>
              <a:gd name="connsiteY0" fmla="*/ 0 h 2809564"/>
              <a:gd name="connsiteX1" fmla="*/ 12201298 w 12213021"/>
              <a:gd name="connsiteY1" fmla="*/ 1078523 h 2809564"/>
              <a:gd name="connsiteX2" fmla="*/ 12213021 w 12213021"/>
              <a:gd name="connsiteY2" fmla="*/ 1305944 h 2809564"/>
              <a:gd name="connsiteX3" fmla="*/ 0 w 12213021"/>
              <a:gd name="connsiteY3" fmla="*/ 1118375 h 2809564"/>
              <a:gd name="connsiteX4" fmla="*/ 0 w 12213021"/>
              <a:gd name="connsiteY4" fmla="*/ 0 h 2809564"/>
              <a:gd name="connsiteX0" fmla="*/ 0 w 12214087"/>
              <a:gd name="connsiteY0" fmla="*/ 0 h 2809564"/>
              <a:gd name="connsiteX1" fmla="*/ 12214087 w 12214087"/>
              <a:gd name="connsiteY1" fmla="*/ 1078523 h 2809564"/>
              <a:gd name="connsiteX2" fmla="*/ 12213021 w 12214087"/>
              <a:gd name="connsiteY2" fmla="*/ 1305944 h 2809564"/>
              <a:gd name="connsiteX3" fmla="*/ 0 w 12214087"/>
              <a:gd name="connsiteY3" fmla="*/ 1118375 h 2809564"/>
              <a:gd name="connsiteX4" fmla="*/ 0 w 12214087"/>
              <a:gd name="connsiteY4" fmla="*/ 0 h 2809564"/>
              <a:gd name="connsiteX0" fmla="*/ 0 w 12214087"/>
              <a:gd name="connsiteY0" fmla="*/ 0 h 2792108"/>
              <a:gd name="connsiteX1" fmla="*/ 12214087 w 12214087"/>
              <a:gd name="connsiteY1" fmla="*/ 1078523 h 2792108"/>
              <a:gd name="connsiteX2" fmla="*/ 12213021 w 12214087"/>
              <a:gd name="connsiteY2" fmla="*/ 1305944 h 2792108"/>
              <a:gd name="connsiteX3" fmla="*/ 0 w 12214087"/>
              <a:gd name="connsiteY3" fmla="*/ 1118375 h 2792108"/>
              <a:gd name="connsiteX4" fmla="*/ 0 w 12214087"/>
              <a:gd name="connsiteY4" fmla="*/ 0 h 279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4087" h="2792108">
                <a:moveTo>
                  <a:pt x="0" y="0"/>
                </a:moveTo>
                <a:cubicBezTo>
                  <a:pt x="1820176" y="1805353"/>
                  <a:pt x="7216957" y="3563814"/>
                  <a:pt x="12214087" y="1078523"/>
                </a:cubicBezTo>
                <a:cubicBezTo>
                  <a:pt x="12213732" y="1154330"/>
                  <a:pt x="12213376" y="1230137"/>
                  <a:pt x="12213021" y="1305944"/>
                </a:cubicBezTo>
                <a:cubicBezTo>
                  <a:pt x="8965300" y="3335661"/>
                  <a:pt x="3027653" y="3298867"/>
                  <a:pt x="0" y="1118375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up 6">
            <a:extLst>
              <a:ext uri="{FF2B5EF4-FFF2-40B4-BE49-F238E27FC236}">
                <a16:creationId xmlns="" xmlns:a16="http://schemas.microsoft.com/office/drawing/2014/main" id="{E02B6065-4E98-4CC7-B499-4820BF1A0897}"/>
              </a:ext>
            </a:extLst>
          </p:cNvPr>
          <p:cNvGrpSpPr/>
          <p:nvPr/>
        </p:nvGrpSpPr>
        <p:grpSpPr>
          <a:xfrm>
            <a:off x="-2" y="1"/>
            <a:ext cx="9144002" cy="1166787"/>
            <a:chOff x="-3" y="0"/>
            <a:chExt cx="12192003" cy="1305670"/>
          </a:xfrm>
        </p:grpSpPr>
        <p:sp>
          <p:nvSpPr>
            <p:cNvPr id="9" name="Dikdörtgen 8">
              <a:extLst>
                <a:ext uri="{FF2B5EF4-FFF2-40B4-BE49-F238E27FC236}">
                  <a16:creationId xmlns="" xmlns:a16="http://schemas.microsoft.com/office/drawing/2014/main" id="{48D53840-C8B5-4F5A-8608-DE2C155B5D03}"/>
                </a:ext>
              </a:extLst>
            </p:cNvPr>
            <p:cNvSpPr/>
            <p:nvPr/>
          </p:nvSpPr>
          <p:spPr>
            <a:xfrm>
              <a:off x="0" y="0"/>
              <a:ext cx="12192000" cy="987207"/>
            </a:xfrm>
            <a:prstGeom prst="rect">
              <a:avLst/>
            </a:prstGeom>
            <a:gradFill flip="none" rotWithShape="1">
              <a:gsLst>
                <a:gs pos="1322">
                  <a:srgbClr val="C7D8EA"/>
                </a:gs>
                <a:gs pos="26000">
                  <a:srgbClr val="0070C0"/>
                </a:gs>
                <a:gs pos="51116">
                  <a:srgbClr val="002060"/>
                </a:gs>
                <a:gs pos="78000">
                  <a:srgbClr val="0070C0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0"/>
              <a:tileRect/>
            </a:gradFill>
            <a:scene3d>
              <a:camera prst="orthographicFront"/>
              <a:lightRig rig="threePt" dir="t"/>
            </a:scene3d>
            <a:sp3d>
              <a:bevelT w="127000" h="88900"/>
              <a:bevelB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Dikdörtgen 9">
              <a:extLst>
                <a:ext uri="{FF2B5EF4-FFF2-40B4-BE49-F238E27FC236}">
                  <a16:creationId xmlns="" xmlns:a16="http://schemas.microsoft.com/office/drawing/2014/main" id="{A698ED41-37D9-4A25-917B-78399EE5F95E}"/>
                </a:ext>
              </a:extLst>
            </p:cNvPr>
            <p:cNvSpPr/>
            <p:nvPr/>
          </p:nvSpPr>
          <p:spPr>
            <a:xfrm>
              <a:off x="-3" y="988421"/>
              <a:ext cx="12192000" cy="317249"/>
            </a:xfrm>
            <a:prstGeom prst="rect">
              <a:avLst/>
            </a:prstGeom>
            <a:gradFill>
              <a:gsLst>
                <a:gs pos="1322">
                  <a:schemeClr val="bg1">
                    <a:lumMod val="85000"/>
                  </a:schemeClr>
                </a:gs>
                <a:gs pos="26000">
                  <a:schemeClr val="bg1">
                    <a:lumMod val="75000"/>
                  </a:schemeClr>
                </a:gs>
                <a:gs pos="51116">
                  <a:schemeClr val="bg1">
                    <a:lumMod val="65000"/>
                  </a:schemeClr>
                </a:gs>
                <a:gs pos="78000">
                  <a:schemeClr val="bg1">
                    <a:lumMod val="7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0800000" scaled="0"/>
            </a:gradFill>
            <a:scene3d>
              <a:camera prst="orthographicFront"/>
              <a:lightRig rig="threePt" dir="t"/>
            </a:scene3d>
            <a:sp3d>
              <a:bevelT w="127000"/>
              <a:bevelB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1" name="Resim 10">
              <a:extLst>
                <a:ext uri="{FF2B5EF4-FFF2-40B4-BE49-F238E27FC236}">
                  <a16:creationId xmlns="" xmlns:a16="http://schemas.microsoft.com/office/drawing/2014/main" id="{99485F27-F09F-45FB-9D9A-E525409CD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5446" y="82578"/>
              <a:ext cx="970095" cy="879491"/>
            </a:xfrm>
            <a:prstGeom prst="rect">
              <a:avLst/>
            </a:prstGeom>
            <a:effectLst>
              <a:glow rad="457200">
                <a:schemeClr val="bg1">
                  <a:alpha val="40000"/>
                </a:schemeClr>
              </a:glow>
            </a:effectLst>
          </p:spPr>
        </p:pic>
        <p:pic>
          <p:nvPicPr>
            <p:cNvPr id="12" name="Resim 11">
              <a:extLst>
                <a:ext uri="{FF2B5EF4-FFF2-40B4-BE49-F238E27FC236}">
                  <a16:creationId xmlns="" xmlns:a16="http://schemas.microsoft.com/office/drawing/2014/main" id="{60528FFA-4B09-4EB1-93E5-06F07292D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866" y="58249"/>
              <a:ext cx="970095" cy="881903"/>
            </a:xfrm>
            <a:prstGeom prst="rect">
              <a:avLst/>
            </a:prstGeom>
            <a:effectLst>
              <a:glow rad="457200">
                <a:schemeClr val="bg1">
                  <a:alpha val="40000"/>
                </a:schemeClr>
              </a:glow>
            </a:effectLst>
          </p:spPr>
        </p:pic>
        <p:sp>
          <p:nvSpPr>
            <p:cNvPr id="13" name="TextBox 18">
              <a:extLst>
                <a:ext uri="{FF2B5EF4-FFF2-40B4-BE49-F238E27FC236}">
                  <a16:creationId xmlns="" xmlns:a16="http://schemas.microsoft.com/office/drawing/2014/main" id="{38C012C5-BAEE-4C9F-AA80-A16F15F0195B}"/>
                </a:ext>
              </a:extLst>
            </p:cNvPr>
            <p:cNvSpPr txBox="1"/>
            <p:nvPr/>
          </p:nvSpPr>
          <p:spPr>
            <a:xfrm>
              <a:off x="1484530" y="214927"/>
              <a:ext cx="9222939" cy="61994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r-TR" sz="3600" b="1" i="1" spc="5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Robotik Kodlama Sınıfı</a:t>
              </a:r>
              <a:endParaRPr kumimoji="0" lang="en-US" sz="3600" b="1" i="1" u="none" strike="noStrike" kern="1200" cap="none" spc="5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Metin kutusu 1"/>
          <p:cNvSpPr txBox="1"/>
          <p:nvPr/>
        </p:nvSpPr>
        <p:spPr>
          <a:xfrm>
            <a:off x="1028700" y="6296603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>
                <a:solidFill>
                  <a:srgbClr val="080808"/>
                </a:solidFill>
              </a:rPr>
              <a:t> </a:t>
            </a:r>
          </a:p>
        </p:txBody>
      </p:sp>
      <p:sp>
        <p:nvSpPr>
          <p:cNvPr id="15" name="Paralelkenar 6">
            <a:extLst>
              <a:ext uri="{FF2B5EF4-FFF2-40B4-BE49-F238E27FC236}">
                <a16:creationId xmlns:a16="http://schemas.microsoft.com/office/drawing/2014/main" xmlns="" id="{0C5AE608-0B3D-481A-9FD6-C56AC7252B5D}"/>
              </a:ext>
            </a:extLst>
          </p:cNvPr>
          <p:cNvSpPr/>
          <p:nvPr/>
        </p:nvSpPr>
        <p:spPr>
          <a:xfrm>
            <a:off x="-2" y="6497054"/>
            <a:ext cx="3367585" cy="360947"/>
          </a:xfrm>
          <a:custGeom>
            <a:avLst/>
            <a:gdLst>
              <a:gd name="connsiteX0" fmla="*/ 0 w 3162300"/>
              <a:gd name="connsiteY0" fmla="*/ 360947 h 360947"/>
              <a:gd name="connsiteX1" fmla="*/ 90237 w 3162300"/>
              <a:gd name="connsiteY1" fmla="*/ 0 h 360947"/>
              <a:gd name="connsiteX2" fmla="*/ 3162300 w 3162300"/>
              <a:gd name="connsiteY2" fmla="*/ 0 h 360947"/>
              <a:gd name="connsiteX3" fmla="*/ 3072063 w 3162300"/>
              <a:gd name="connsiteY3" fmla="*/ 360947 h 360947"/>
              <a:gd name="connsiteX4" fmla="*/ 0 w 3162300"/>
              <a:gd name="connsiteY4" fmla="*/ 360947 h 360947"/>
              <a:gd name="connsiteX0" fmla="*/ 0 w 3310346"/>
              <a:gd name="connsiteY0" fmla="*/ 360947 h 360947"/>
              <a:gd name="connsiteX1" fmla="*/ 90237 w 3310346"/>
              <a:gd name="connsiteY1" fmla="*/ 0 h 360947"/>
              <a:gd name="connsiteX2" fmla="*/ 3310346 w 3310346"/>
              <a:gd name="connsiteY2" fmla="*/ 0 h 360947"/>
              <a:gd name="connsiteX3" fmla="*/ 3072063 w 3310346"/>
              <a:gd name="connsiteY3" fmla="*/ 360947 h 360947"/>
              <a:gd name="connsiteX4" fmla="*/ 0 w 3310346"/>
              <a:gd name="connsiteY4" fmla="*/ 360947 h 360947"/>
              <a:gd name="connsiteX0" fmla="*/ 0 w 3423558"/>
              <a:gd name="connsiteY0" fmla="*/ 360947 h 360947"/>
              <a:gd name="connsiteX1" fmla="*/ 203449 w 3423558"/>
              <a:gd name="connsiteY1" fmla="*/ 0 h 360947"/>
              <a:gd name="connsiteX2" fmla="*/ 3423558 w 3423558"/>
              <a:gd name="connsiteY2" fmla="*/ 0 h 360947"/>
              <a:gd name="connsiteX3" fmla="*/ 3185275 w 3423558"/>
              <a:gd name="connsiteY3" fmla="*/ 360947 h 360947"/>
              <a:gd name="connsiteX4" fmla="*/ 0 w 3423558"/>
              <a:gd name="connsiteY4" fmla="*/ 360947 h 360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3558" h="360947">
                <a:moveTo>
                  <a:pt x="0" y="360947"/>
                </a:moveTo>
                <a:lnTo>
                  <a:pt x="203449" y="0"/>
                </a:lnTo>
                <a:lnTo>
                  <a:pt x="3423558" y="0"/>
                </a:lnTo>
                <a:lnTo>
                  <a:pt x="3185275" y="360947"/>
                </a:lnTo>
                <a:lnTo>
                  <a:pt x="0" y="360947"/>
                </a:lnTo>
                <a:close/>
              </a:path>
            </a:pathLst>
          </a:custGeom>
          <a:solidFill>
            <a:srgbClr val="039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i="1" dirty="0" smtClean="0"/>
              <a:t>ŞKA Cumhuriyet Ortaokulu</a:t>
            </a:r>
            <a:endParaRPr lang="tr-TR" b="1" i="1" dirty="0"/>
          </a:p>
        </p:txBody>
      </p:sp>
      <p:pic>
        <p:nvPicPr>
          <p:cNvPr id="17" name="4 Resi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314" y="1485217"/>
            <a:ext cx="4155162" cy="23393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5 Resi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89915" y="3969345"/>
            <a:ext cx="4156261" cy="23399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6 Resi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90464" y="1485217"/>
            <a:ext cx="4155162" cy="23393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7 Resi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314" y="3969654"/>
            <a:ext cx="4155162" cy="23393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344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38680A9-96AE-43F1-BF22-75335773341C}"/>
              </a:ext>
            </a:extLst>
          </p:cNvPr>
          <p:cNvSpPr/>
          <p:nvPr/>
        </p:nvSpPr>
        <p:spPr>
          <a:xfrm>
            <a:off x="51234" y="1223363"/>
            <a:ext cx="9160565" cy="853771"/>
          </a:xfrm>
          <a:custGeom>
            <a:avLst/>
            <a:gdLst>
              <a:gd name="connsiteX0" fmla="*/ 0 w 12213021"/>
              <a:gd name="connsiteY0" fmla="*/ 0 h 1118375"/>
              <a:gd name="connsiteX1" fmla="*/ 12213021 w 12213021"/>
              <a:gd name="connsiteY1" fmla="*/ 0 h 1118375"/>
              <a:gd name="connsiteX2" fmla="*/ 12213021 w 12213021"/>
              <a:gd name="connsiteY2" fmla="*/ 1118375 h 1118375"/>
              <a:gd name="connsiteX3" fmla="*/ 0 w 12213021"/>
              <a:gd name="connsiteY3" fmla="*/ 1118375 h 1118375"/>
              <a:gd name="connsiteX4" fmla="*/ 0 w 12213021"/>
              <a:gd name="connsiteY4" fmla="*/ 0 h 1118375"/>
              <a:gd name="connsiteX0" fmla="*/ 0 w 12213021"/>
              <a:gd name="connsiteY0" fmla="*/ 0 h 2087482"/>
              <a:gd name="connsiteX1" fmla="*/ 12213021 w 12213021"/>
              <a:gd name="connsiteY1" fmla="*/ 0 h 2087482"/>
              <a:gd name="connsiteX2" fmla="*/ 12213021 w 12213021"/>
              <a:gd name="connsiteY2" fmla="*/ 1118375 h 2087482"/>
              <a:gd name="connsiteX3" fmla="*/ 0 w 12213021"/>
              <a:gd name="connsiteY3" fmla="*/ 1118375 h 2087482"/>
              <a:gd name="connsiteX4" fmla="*/ 0 w 12213021"/>
              <a:gd name="connsiteY4" fmla="*/ 0 h 2087482"/>
              <a:gd name="connsiteX0" fmla="*/ 0 w 12213021"/>
              <a:gd name="connsiteY0" fmla="*/ 0 h 2679903"/>
              <a:gd name="connsiteX1" fmla="*/ 12213021 w 12213021"/>
              <a:gd name="connsiteY1" fmla="*/ 0 h 2679903"/>
              <a:gd name="connsiteX2" fmla="*/ 12213021 w 12213021"/>
              <a:gd name="connsiteY2" fmla="*/ 1118375 h 2679903"/>
              <a:gd name="connsiteX3" fmla="*/ 0 w 12213021"/>
              <a:gd name="connsiteY3" fmla="*/ 1118375 h 2679903"/>
              <a:gd name="connsiteX4" fmla="*/ 0 w 12213021"/>
              <a:gd name="connsiteY4" fmla="*/ 0 h 2679903"/>
              <a:gd name="connsiteX0" fmla="*/ 0 w 12213021"/>
              <a:gd name="connsiteY0" fmla="*/ 0 h 2773490"/>
              <a:gd name="connsiteX1" fmla="*/ 12213021 w 12213021"/>
              <a:gd name="connsiteY1" fmla="*/ 0 h 2773490"/>
              <a:gd name="connsiteX2" fmla="*/ 12213021 w 12213021"/>
              <a:gd name="connsiteY2" fmla="*/ 1305944 h 2773490"/>
              <a:gd name="connsiteX3" fmla="*/ 0 w 12213021"/>
              <a:gd name="connsiteY3" fmla="*/ 1118375 h 2773490"/>
              <a:gd name="connsiteX4" fmla="*/ 0 w 12213021"/>
              <a:gd name="connsiteY4" fmla="*/ 0 h 2773490"/>
              <a:gd name="connsiteX0" fmla="*/ 0 w 12213021"/>
              <a:gd name="connsiteY0" fmla="*/ 0 h 2809564"/>
              <a:gd name="connsiteX1" fmla="*/ 12213021 w 12213021"/>
              <a:gd name="connsiteY1" fmla="*/ 0 h 2809564"/>
              <a:gd name="connsiteX2" fmla="*/ 12213021 w 12213021"/>
              <a:gd name="connsiteY2" fmla="*/ 1305944 h 2809564"/>
              <a:gd name="connsiteX3" fmla="*/ 0 w 12213021"/>
              <a:gd name="connsiteY3" fmla="*/ 1118375 h 2809564"/>
              <a:gd name="connsiteX4" fmla="*/ 0 w 12213021"/>
              <a:gd name="connsiteY4" fmla="*/ 0 h 2809564"/>
              <a:gd name="connsiteX0" fmla="*/ 0 w 12213021"/>
              <a:gd name="connsiteY0" fmla="*/ 0 h 2809564"/>
              <a:gd name="connsiteX1" fmla="*/ 12213021 w 12213021"/>
              <a:gd name="connsiteY1" fmla="*/ 984738 h 2809564"/>
              <a:gd name="connsiteX2" fmla="*/ 12213021 w 12213021"/>
              <a:gd name="connsiteY2" fmla="*/ 1305944 h 2809564"/>
              <a:gd name="connsiteX3" fmla="*/ 0 w 12213021"/>
              <a:gd name="connsiteY3" fmla="*/ 1118375 h 2809564"/>
              <a:gd name="connsiteX4" fmla="*/ 0 w 12213021"/>
              <a:gd name="connsiteY4" fmla="*/ 0 h 2809564"/>
              <a:gd name="connsiteX0" fmla="*/ 0 w 12213021"/>
              <a:gd name="connsiteY0" fmla="*/ 0 h 2809564"/>
              <a:gd name="connsiteX1" fmla="*/ 12213021 w 12213021"/>
              <a:gd name="connsiteY1" fmla="*/ 984738 h 2809564"/>
              <a:gd name="connsiteX2" fmla="*/ 12213021 w 12213021"/>
              <a:gd name="connsiteY2" fmla="*/ 1305944 h 2809564"/>
              <a:gd name="connsiteX3" fmla="*/ 0 w 12213021"/>
              <a:gd name="connsiteY3" fmla="*/ 1118375 h 2809564"/>
              <a:gd name="connsiteX4" fmla="*/ 0 w 12213021"/>
              <a:gd name="connsiteY4" fmla="*/ 0 h 2809564"/>
              <a:gd name="connsiteX0" fmla="*/ 0 w 12213021"/>
              <a:gd name="connsiteY0" fmla="*/ 0 h 2809564"/>
              <a:gd name="connsiteX1" fmla="*/ 12201298 w 12213021"/>
              <a:gd name="connsiteY1" fmla="*/ 1078523 h 2809564"/>
              <a:gd name="connsiteX2" fmla="*/ 12213021 w 12213021"/>
              <a:gd name="connsiteY2" fmla="*/ 1305944 h 2809564"/>
              <a:gd name="connsiteX3" fmla="*/ 0 w 12213021"/>
              <a:gd name="connsiteY3" fmla="*/ 1118375 h 2809564"/>
              <a:gd name="connsiteX4" fmla="*/ 0 w 12213021"/>
              <a:gd name="connsiteY4" fmla="*/ 0 h 2809564"/>
              <a:gd name="connsiteX0" fmla="*/ 0 w 12213021"/>
              <a:gd name="connsiteY0" fmla="*/ 0 h 2809564"/>
              <a:gd name="connsiteX1" fmla="*/ 12201298 w 12213021"/>
              <a:gd name="connsiteY1" fmla="*/ 1078523 h 2809564"/>
              <a:gd name="connsiteX2" fmla="*/ 12213021 w 12213021"/>
              <a:gd name="connsiteY2" fmla="*/ 1305944 h 2809564"/>
              <a:gd name="connsiteX3" fmla="*/ 0 w 12213021"/>
              <a:gd name="connsiteY3" fmla="*/ 1118375 h 2809564"/>
              <a:gd name="connsiteX4" fmla="*/ 0 w 12213021"/>
              <a:gd name="connsiteY4" fmla="*/ 0 h 2809564"/>
              <a:gd name="connsiteX0" fmla="*/ 0 w 12213021"/>
              <a:gd name="connsiteY0" fmla="*/ 0 h 2809564"/>
              <a:gd name="connsiteX1" fmla="*/ 12201298 w 12213021"/>
              <a:gd name="connsiteY1" fmla="*/ 1078523 h 2809564"/>
              <a:gd name="connsiteX2" fmla="*/ 12213021 w 12213021"/>
              <a:gd name="connsiteY2" fmla="*/ 1305944 h 2809564"/>
              <a:gd name="connsiteX3" fmla="*/ 0 w 12213021"/>
              <a:gd name="connsiteY3" fmla="*/ 1118375 h 2809564"/>
              <a:gd name="connsiteX4" fmla="*/ 0 w 12213021"/>
              <a:gd name="connsiteY4" fmla="*/ 0 h 2809564"/>
              <a:gd name="connsiteX0" fmla="*/ 0 w 12213021"/>
              <a:gd name="connsiteY0" fmla="*/ 0 h 2809564"/>
              <a:gd name="connsiteX1" fmla="*/ 12201298 w 12213021"/>
              <a:gd name="connsiteY1" fmla="*/ 1078523 h 2809564"/>
              <a:gd name="connsiteX2" fmla="*/ 12213021 w 12213021"/>
              <a:gd name="connsiteY2" fmla="*/ 1305944 h 2809564"/>
              <a:gd name="connsiteX3" fmla="*/ 0 w 12213021"/>
              <a:gd name="connsiteY3" fmla="*/ 1118375 h 2809564"/>
              <a:gd name="connsiteX4" fmla="*/ 0 w 12213021"/>
              <a:gd name="connsiteY4" fmla="*/ 0 h 2809564"/>
              <a:gd name="connsiteX0" fmla="*/ 0 w 12213021"/>
              <a:gd name="connsiteY0" fmla="*/ 0 h 2809564"/>
              <a:gd name="connsiteX1" fmla="*/ 12201298 w 12213021"/>
              <a:gd name="connsiteY1" fmla="*/ 1078523 h 2809564"/>
              <a:gd name="connsiteX2" fmla="*/ 12213021 w 12213021"/>
              <a:gd name="connsiteY2" fmla="*/ 1305944 h 2809564"/>
              <a:gd name="connsiteX3" fmla="*/ 0 w 12213021"/>
              <a:gd name="connsiteY3" fmla="*/ 1118375 h 2809564"/>
              <a:gd name="connsiteX4" fmla="*/ 0 w 12213021"/>
              <a:gd name="connsiteY4" fmla="*/ 0 h 2809564"/>
              <a:gd name="connsiteX0" fmla="*/ 0 w 12214087"/>
              <a:gd name="connsiteY0" fmla="*/ 0 h 2809564"/>
              <a:gd name="connsiteX1" fmla="*/ 12214087 w 12214087"/>
              <a:gd name="connsiteY1" fmla="*/ 1078523 h 2809564"/>
              <a:gd name="connsiteX2" fmla="*/ 12213021 w 12214087"/>
              <a:gd name="connsiteY2" fmla="*/ 1305944 h 2809564"/>
              <a:gd name="connsiteX3" fmla="*/ 0 w 12214087"/>
              <a:gd name="connsiteY3" fmla="*/ 1118375 h 2809564"/>
              <a:gd name="connsiteX4" fmla="*/ 0 w 12214087"/>
              <a:gd name="connsiteY4" fmla="*/ 0 h 2809564"/>
              <a:gd name="connsiteX0" fmla="*/ 0 w 12214087"/>
              <a:gd name="connsiteY0" fmla="*/ 0 h 2792108"/>
              <a:gd name="connsiteX1" fmla="*/ 12214087 w 12214087"/>
              <a:gd name="connsiteY1" fmla="*/ 1078523 h 2792108"/>
              <a:gd name="connsiteX2" fmla="*/ 12213021 w 12214087"/>
              <a:gd name="connsiteY2" fmla="*/ 1305944 h 2792108"/>
              <a:gd name="connsiteX3" fmla="*/ 0 w 12214087"/>
              <a:gd name="connsiteY3" fmla="*/ 1118375 h 2792108"/>
              <a:gd name="connsiteX4" fmla="*/ 0 w 12214087"/>
              <a:gd name="connsiteY4" fmla="*/ 0 h 279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4087" h="2792108">
                <a:moveTo>
                  <a:pt x="0" y="0"/>
                </a:moveTo>
                <a:cubicBezTo>
                  <a:pt x="1820176" y="1805353"/>
                  <a:pt x="7216957" y="3563814"/>
                  <a:pt x="12214087" y="1078523"/>
                </a:cubicBezTo>
                <a:cubicBezTo>
                  <a:pt x="12213732" y="1154330"/>
                  <a:pt x="12213376" y="1230137"/>
                  <a:pt x="12213021" y="1305944"/>
                </a:cubicBezTo>
                <a:cubicBezTo>
                  <a:pt x="8965300" y="3335661"/>
                  <a:pt x="3027653" y="3298867"/>
                  <a:pt x="0" y="1118375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up 6">
            <a:extLst>
              <a:ext uri="{FF2B5EF4-FFF2-40B4-BE49-F238E27FC236}">
                <a16:creationId xmlns="" xmlns:a16="http://schemas.microsoft.com/office/drawing/2014/main" id="{E02B6065-4E98-4CC7-B499-4820BF1A0897}"/>
              </a:ext>
            </a:extLst>
          </p:cNvPr>
          <p:cNvGrpSpPr/>
          <p:nvPr/>
        </p:nvGrpSpPr>
        <p:grpSpPr>
          <a:xfrm>
            <a:off x="-2" y="1"/>
            <a:ext cx="9144002" cy="1166787"/>
            <a:chOff x="-3" y="0"/>
            <a:chExt cx="12192003" cy="1305670"/>
          </a:xfrm>
        </p:grpSpPr>
        <p:sp>
          <p:nvSpPr>
            <p:cNvPr id="9" name="Dikdörtgen 8">
              <a:extLst>
                <a:ext uri="{FF2B5EF4-FFF2-40B4-BE49-F238E27FC236}">
                  <a16:creationId xmlns="" xmlns:a16="http://schemas.microsoft.com/office/drawing/2014/main" id="{48D53840-C8B5-4F5A-8608-DE2C155B5D03}"/>
                </a:ext>
              </a:extLst>
            </p:cNvPr>
            <p:cNvSpPr/>
            <p:nvPr/>
          </p:nvSpPr>
          <p:spPr>
            <a:xfrm>
              <a:off x="0" y="0"/>
              <a:ext cx="12192000" cy="987207"/>
            </a:xfrm>
            <a:prstGeom prst="rect">
              <a:avLst/>
            </a:prstGeom>
            <a:gradFill flip="none" rotWithShape="1">
              <a:gsLst>
                <a:gs pos="1322">
                  <a:srgbClr val="C7D8EA"/>
                </a:gs>
                <a:gs pos="26000">
                  <a:srgbClr val="0070C0"/>
                </a:gs>
                <a:gs pos="51116">
                  <a:srgbClr val="002060"/>
                </a:gs>
                <a:gs pos="78000">
                  <a:srgbClr val="0070C0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0"/>
              <a:tileRect/>
            </a:gradFill>
            <a:scene3d>
              <a:camera prst="orthographicFront"/>
              <a:lightRig rig="threePt" dir="t"/>
            </a:scene3d>
            <a:sp3d>
              <a:bevelT w="127000" h="88900"/>
              <a:bevelB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Dikdörtgen 9">
              <a:extLst>
                <a:ext uri="{FF2B5EF4-FFF2-40B4-BE49-F238E27FC236}">
                  <a16:creationId xmlns="" xmlns:a16="http://schemas.microsoft.com/office/drawing/2014/main" id="{A698ED41-37D9-4A25-917B-78399EE5F95E}"/>
                </a:ext>
              </a:extLst>
            </p:cNvPr>
            <p:cNvSpPr/>
            <p:nvPr/>
          </p:nvSpPr>
          <p:spPr>
            <a:xfrm>
              <a:off x="-3" y="988421"/>
              <a:ext cx="12192000" cy="317249"/>
            </a:xfrm>
            <a:prstGeom prst="rect">
              <a:avLst/>
            </a:prstGeom>
            <a:gradFill>
              <a:gsLst>
                <a:gs pos="1322">
                  <a:schemeClr val="bg1">
                    <a:lumMod val="85000"/>
                  </a:schemeClr>
                </a:gs>
                <a:gs pos="26000">
                  <a:schemeClr val="bg1">
                    <a:lumMod val="75000"/>
                  </a:schemeClr>
                </a:gs>
                <a:gs pos="51116">
                  <a:schemeClr val="bg1">
                    <a:lumMod val="65000"/>
                  </a:schemeClr>
                </a:gs>
                <a:gs pos="78000">
                  <a:schemeClr val="bg1">
                    <a:lumMod val="7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0800000" scaled="0"/>
            </a:gradFill>
            <a:scene3d>
              <a:camera prst="orthographicFront"/>
              <a:lightRig rig="threePt" dir="t"/>
            </a:scene3d>
            <a:sp3d>
              <a:bevelT w="127000"/>
              <a:bevelB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1" name="Resim 10">
              <a:extLst>
                <a:ext uri="{FF2B5EF4-FFF2-40B4-BE49-F238E27FC236}">
                  <a16:creationId xmlns="" xmlns:a16="http://schemas.microsoft.com/office/drawing/2014/main" id="{99485F27-F09F-45FB-9D9A-E525409CD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5446" y="82578"/>
              <a:ext cx="970095" cy="879491"/>
            </a:xfrm>
            <a:prstGeom prst="rect">
              <a:avLst/>
            </a:prstGeom>
            <a:effectLst>
              <a:glow rad="457200">
                <a:schemeClr val="bg1">
                  <a:alpha val="40000"/>
                </a:schemeClr>
              </a:glow>
            </a:effectLst>
          </p:spPr>
        </p:pic>
        <p:pic>
          <p:nvPicPr>
            <p:cNvPr id="12" name="Resim 11">
              <a:extLst>
                <a:ext uri="{FF2B5EF4-FFF2-40B4-BE49-F238E27FC236}">
                  <a16:creationId xmlns="" xmlns:a16="http://schemas.microsoft.com/office/drawing/2014/main" id="{60528FFA-4B09-4EB1-93E5-06F07292D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866" y="58249"/>
              <a:ext cx="970095" cy="881903"/>
            </a:xfrm>
            <a:prstGeom prst="rect">
              <a:avLst/>
            </a:prstGeom>
            <a:effectLst>
              <a:glow rad="457200">
                <a:schemeClr val="bg1">
                  <a:alpha val="40000"/>
                </a:schemeClr>
              </a:glow>
            </a:effectLst>
          </p:spPr>
        </p:pic>
        <p:sp>
          <p:nvSpPr>
            <p:cNvPr id="13" name="TextBox 18">
              <a:extLst>
                <a:ext uri="{FF2B5EF4-FFF2-40B4-BE49-F238E27FC236}">
                  <a16:creationId xmlns="" xmlns:a16="http://schemas.microsoft.com/office/drawing/2014/main" id="{38C012C5-BAEE-4C9F-AA80-A16F15F0195B}"/>
                </a:ext>
              </a:extLst>
            </p:cNvPr>
            <p:cNvSpPr txBox="1"/>
            <p:nvPr/>
          </p:nvSpPr>
          <p:spPr>
            <a:xfrm>
              <a:off x="1484530" y="214927"/>
              <a:ext cx="9222939" cy="61994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1" i="1" u="none" strike="noStrike" kern="1200" cap="none" spc="5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Teknoloji Tasarım Sınıfı</a:t>
              </a:r>
              <a:endParaRPr kumimoji="0" lang="en-US" sz="3600" b="1" i="1" u="none" strike="noStrike" kern="1200" cap="none" spc="5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Metin kutusu 1"/>
          <p:cNvSpPr txBox="1"/>
          <p:nvPr/>
        </p:nvSpPr>
        <p:spPr>
          <a:xfrm>
            <a:off x="1028700" y="6296603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>
                <a:solidFill>
                  <a:srgbClr val="080808"/>
                </a:solidFill>
              </a:rPr>
              <a:t> </a:t>
            </a:r>
          </a:p>
        </p:txBody>
      </p:sp>
      <p:sp>
        <p:nvSpPr>
          <p:cNvPr id="15" name="Paralelkenar 6">
            <a:extLst>
              <a:ext uri="{FF2B5EF4-FFF2-40B4-BE49-F238E27FC236}">
                <a16:creationId xmlns:a16="http://schemas.microsoft.com/office/drawing/2014/main" xmlns="" id="{0C5AE608-0B3D-481A-9FD6-C56AC7252B5D}"/>
              </a:ext>
            </a:extLst>
          </p:cNvPr>
          <p:cNvSpPr/>
          <p:nvPr/>
        </p:nvSpPr>
        <p:spPr>
          <a:xfrm>
            <a:off x="-2" y="6497054"/>
            <a:ext cx="3367585" cy="360947"/>
          </a:xfrm>
          <a:custGeom>
            <a:avLst/>
            <a:gdLst>
              <a:gd name="connsiteX0" fmla="*/ 0 w 3162300"/>
              <a:gd name="connsiteY0" fmla="*/ 360947 h 360947"/>
              <a:gd name="connsiteX1" fmla="*/ 90237 w 3162300"/>
              <a:gd name="connsiteY1" fmla="*/ 0 h 360947"/>
              <a:gd name="connsiteX2" fmla="*/ 3162300 w 3162300"/>
              <a:gd name="connsiteY2" fmla="*/ 0 h 360947"/>
              <a:gd name="connsiteX3" fmla="*/ 3072063 w 3162300"/>
              <a:gd name="connsiteY3" fmla="*/ 360947 h 360947"/>
              <a:gd name="connsiteX4" fmla="*/ 0 w 3162300"/>
              <a:gd name="connsiteY4" fmla="*/ 360947 h 360947"/>
              <a:gd name="connsiteX0" fmla="*/ 0 w 3310346"/>
              <a:gd name="connsiteY0" fmla="*/ 360947 h 360947"/>
              <a:gd name="connsiteX1" fmla="*/ 90237 w 3310346"/>
              <a:gd name="connsiteY1" fmla="*/ 0 h 360947"/>
              <a:gd name="connsiteX2" fmla="*/ 3310346 w 3310346"/>
              <a:gd name="connsiteY2" fmla="*/ 0 h 360947"/>
              <a:gd name="connsiteX3" fmla="*/ 3072063 w 3310346"/>
              <a:gd name="connsiteY3" fmla="*/ 360947 h 360947"/>
              <a:gd name="connsiteX4" fmla="*/ 0 w 3310346"/>
              <a:gd name="connsiteY4" fmla="*/ 360947 h 360947"/>
              <a:gd name="connsiteX0" fmla="*/ 0 w 3423558"/>
              <a:gd name="connsiteY0" fmla="*/ 360947 h 360947"/>
              <a:gd name="connsiteX1" fmla="*/ 203449 w 3423558"/>
              <a:gd name="connsiteY1" fmla="*/ 0 h 360947"/>
              <a:gd name="connsiteX2" fmla="*/ 3423558 w 3423558"/>
              <a:gd name="connsiteY2" fmla="*/ 0 h 360947"/>
              <a:gd name="connsiteX3" fmla="*/ 3185275 w 3423558"/>
              <a:gd name="connsiteY3" fmla="*/ 360947 h 360947"/>
              <a:gd name="connsiteX4" fmla="*/ 0 w 3423558"/>
              <a:gd name="connsiteY4" fmla="*/ 360947 h 360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3558" h="360947">
                <a:moveTo>
                  <a:pt x="0" y="360947"/>
                </a:moveTo>
                <a:lnTo>
                  <a:pt x="203449" y="0"/>
                </a:lnTo>
                <a:lnTo>
                  <a:pt x="3423558" y="0"/>
                </a:lnTo>
                <a:lnTo>
                  <a:pt x="3185275" y="360947"/>
                </a:lnTo>
                <a:lnTo>
                  <a:pt x="0" y="360947"/>
                </a:lnTo>
                <a:close/>
              </a:path>
            </a:pathLst>
          </a:custGeom>
          <a:solidFill>
            <a:srgbClr val="039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i="1" dirty="0" smtClean="0"/>
              <a:t>ŞKA Cumhuriyet Ortaokulu</a:t>
            </a:r>
            <a:endParaRPr lang="tr-TR" b="1" i="1" dirty="0"/>
          </a:p>
        </p:txBody>
      </p:sp>
      <p:pic>
        <p:nvPicPr>
          <p:cNvPr id="17" name="4 Resim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314" y="1485217"/>
            <a:ext cx="4155162" cy="23393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5 Resim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89915" y="3969345"/>
            <a:ext cx="4156261" cy="23399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6 Resim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90464" y="1485217"/>
            <a:ext cx="4155162" cy="23393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7 Resim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314" y="3969654"/>
            <a:ext cx="4155162" cy="23393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344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 16">
            <a:extLst>
              <a:ext uri="{FF2B5EF4-FFF2-40B4-BE49-F238E27FC236}">
                <a16:creationId xmlns:a16="http://schemas.microsoft.com/office/drawing/2014/main" xmlns="" id="{AF906AF1-82DA-4546-A909-BC77B7E99E99}"/>
              </a:ext>
            </a:extLst>
          </p:cNvPr>
          <p:cNvGrpSpPr/>
          <p:nvPr/>
        </p:nvGrpSpPr>
        <p:grpSpPr>
          <a:xfrm>
            <a:off x="-2" y="-34880"/>
            <a:ext cx="9144000" cy="1280949"/>
            <a:chOff x="0" y="-15240"/>
            <a:chExt cx="12192000" cy="1340602"/>
          </a:xfrm>
        </p:grpSpPr>
        <p:sp>
          <p:nvSpPr>
            <p:cNvPr id="18" name="Dikdörtgen 17">
              <a:extLst>
                <a:ext uri="{FF2B5EF4-FFF2-40B4-BE49-F238E27FC236}">
                  <a16:creationId xmlns:a16="http://schemas.microsoft.com/office/drawing/2014/main" xmlns="" id="{107336B5-B723-4179-99EF-D30A48FBE5AD}"/>
                </a:ext>
              </a:extLst>
            </p:cNvPr>
            <p:cNvSpPr/>
            <p:nvPr/>
          </p:nvSpPr>
          <p:spPr>
            <a:xfrm>
              <a:off x="0" y="-15240"/>
              <a:ext cx="12192000" cy="1057771"/>
            </a:xfrm>
            <a:prstGeom prst="rect">
              <a:avLst/>
            </a:prstGeom>
            <a:gradFill flip="none" rotWithShape="1">
              <a:gsLst>
                <a:gs pos="1322">
                  <a:srgbClr val="C7D8EA"/>
                </a:gs>
                <a:gs pos="26000">
                  <a:srgbClr val="0070C0"/>
                </a:gs>
                <a:gs pos="51116">
                  <a:srgbClr val="002060"/>
                </a:gs>
                <a:gs pos="78000">
                  <a:srgbClr val="0070C0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0"/>
              <a:tileRect/>
            </a:gradFill>
            <a:scene3d>
              <a:camera prst="orthographicFront"/>
              <a:lightRig rig="threePt" dir="t"/>
            </a:scene3d>
            <a:sp3d>
              <a:bevelT w="127000" h="88900"/>
              <a:bevelB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Dikdörtgen 18">
              <a:extLst>
                <a:ext uri="{FF2B5EF4-FFF2-40B4-BE49-F238E27FC236}">
                  <a16:creationId xmlns:a16="http://schemas.microsoft.com/office/drawing/2014/main" xmlns="" id="{27747923-B79C-46E9-A3E5-3C814210A4C9}"/>
                </a:ext>
              </a:extLst>
            </p:cNvPr>
            <p:cNvSpPr/>
            <p:nvPr/>
          </p:nvSpPr>
          <p:spPr>
            <a:xfrm>
              <a:off x="0" y="1059462"/>
              <a:ext cx="12192000" cy="265900"/>
            </a:xfrm>
            <a:prstGeom prst="rect">
              <a:avLst/>
            </a:prstGeom>
            <a:gradFill>
              <a:gsLst>
                <a:gs pos="1322">
                  <a:schemeClr val="bg1">
                    <a:lumMod val="85000"/>
                  </a:schemeClr>
                </a:gs>
                <a:gs pos="26000">
                  <a:schemeClr val="bg1">
                    <a:lumMod val="75000"/>
                  </a:schemeClr>
                </a:gs>
                <a:gs pos="51116">
                  <a:schemeClr val="bg1">
                    <a:lumMod val="65000"/>
                  </a:schemeClr>
                </a:gs>
                <a:gs pos="78000">
                  <a:schemeClr val="bg1">
                    <a:lumMod val="7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0800000" scaled="0"/>
            </a:gradFill>
            <a:scene3d>
              <a:camera prst="orthographicFront"/>
              <a:lightRig rig="threePt" dir="t"/>
            </a:scene3d>
            <a:sp3d>
              <a:bevelT w="127000"/>
              <a:bevelB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" name="Resim 19">
              <a:extLst>
                <a:ext uri="{FF2B5EF4-FFF2-40B4-BE49-F238E27FC236}">
                  <a16:creationId xmlns:a16="http://schemas.microsoft.com/office/drawing/2014/main" xmlns="" id="{B23F79F0-B2E1-4C3C-9DDB-2AFBFC97C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3200" y="43009"/>
              <a:ext cx="988423" cy="988423"/>
            </a:xfrm>
            <a:prstGeom prst="rect">
              <a:avLst/>
            </a:prstGeom>
            <a:effectLst>
              <a:glow rad="457200">
                <a:schemeClr val="bg1">
                  <a:alpha val="40000"/>
                </a:schemeClr>
              </a:glow>
            </a:effectLst>
          </p:spPr>
        </p:pic>
        <p:pic>
          <p:nvPicPr>
            <p:cNvPr id="21" name="Resim 20">
              <a:extLst>
                <a:ext uri="{FF2B5EF4-FFF2-40B4-BE49-F238E27FC236}">
                  <a16:creationId xmlns:a16="http://schemas.microsoft.com/office/drawing/2014/main" xmlns="" id="{4319B060-E9F2-4037-B5CE-059C7FD37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868" y="43010"/>
              <a:ext cx="985466" cy="985466"/>
            </a:xfrm>
            <a:prstGeom prst="rect">
              <a:avLst/>
            </a:prstGeom>
            <a:effectLst>
              <a:glow rad="457200">
                <a:schemeClr val="bg1">
                  <a:alpha val="40000"/>
                </a:schemeClr>
              </a:glow>
            </a:effectLst>
          </p:spPr>
        </p:pic>
      </p:grpSp>
      <p:sp>
        <p:nvSpPr>
          <p:cNvPr id="23" name="Dikdörtgen 22">
            <a:extLst>
              <a:ext uri="{FF2B5EF4-FFF2-40B4-BE49-F238E27FC236}">
                <a16:creationId xmlns:a16="http://schemas.microsoft.com/office/drawing/2014/main" xmlns="" id="{9A6FF515-9414-42B5-8551-001100ACBB91}"/>
              </a:ext>
            </a:extLst>
          </p:cNvPr>
          <p:cNvSpPr/>
          <p:nvPr/>
        </p:nvSpPr>
        <p:spPr>
          <a:xfrm>
            <a:off x="941027" y="193960"/>
            <a:ext cx="72627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32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2155278" y="210191"/>
            <a:ext cx="43758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Okul Binamız </a:t>
            </a:r>
            <a:endParaRPr lang="tr-TR" sz="3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Paralelkenar 6">
            <a:extLst>
              <a:ext uri="{FF2B5EF4-FFF2-40B4-BE49-F238E27FC236}">
                <a16:creationId xmlns:a16="http://schemas.microsoft.com/office/drawing/2014/main" xmlns="" id="{0C5AE608-0B3D-481A-9FD6-C56AC7252B5D}"/>
              </a:ext>
            </a:extLst>
          </p:cNvPr>
          <p:cNvSpPr/>
          <p:nvPr/>
        </p:nvSpPr>
        <p:spPr>
          <a:xfrm>
            <a:off x="-2" y="6497054"/>
            <a:ext cx="3367585" cy="360947"/>
          </a:xfrm>
          <a:custGeom>
            <a:avLst/>
            <a:gdLst>
              <a:gd name="connsiteX0" fmla="*/ 0 w 3162300"/>
              <a:gd name="connsiteY0" fmla="*/ 360947 h 360947"/>
              <a:gd name="connsiteX1" fmla="*/ 90237 w 3162300"/>
              <a:gd name="connsiteY1" fmla="*/ 0 h 360947"/>
              <a:gd name="connsiteX2" fmla="*/ 3162300 w 3162300"/>
              <a:gd name="connsiteY2" fmla="*/ 0 h 360947"/>
              <a:gd name="connsiteX3" fmla="*/ 3072063 w 3162300"/>
              <a:gd name="connsiteY3" fmla="*/ 360947 h 360947"/>
              <a:gd name="connsiteX4" fmla="*/ 0 w 3162300"/>
              <a:gd name="connsiteY4" fmla="*/ 360947 h 360947"/>
              <a:gd name="connsiteX0" fmla="*/ 0 w 3310346"/>
              <a:gd name="connsiteY0" fmla="*/ 360947 h 360947"/>
              <a:gd name="connsiteX1" fmla="*/ 90237 w 3310346"/>
              <a:gd name="connsiteY1" fmla="*/ 0 h 360947"/>
              <a:gd name="connsiteX2" fmla="*/ 3310346 w 3310346"/>
              <a:gd name="connsiteY2" fmla="*/ 0 h 360947"/>
              <a:gd name="connsiteX3" fmla="*/ 3072063 w 3310346"/>
              <a:gd name="connsiteY3" fmla="*/ 360947 h 360947"/>
              <a:gd name="connsiteX4" fmla="*/ 0 w 3310346"/>
              <a:gd name="connsiteY4" fmla="*/ 360947 h 360947"/>
              <a:gd name="connsiteX0" fmla="*/ 0 w 3423558"/>
              <a:gd name="connsiteY0" fmla="*/ 360947 h 360947"/>
              <a:gd name="connsiteX1" fmla="*/ 203449 w 3423558"/>
              <a:gd name="connsiteY1" fmla="*/ 0 h 360947"/>
              <a:gd name="connsiteX2" fmla="*/ 3423558 w 3423558"/>
              <a:gd name="connsiteY2" fmla="*/ 0 h 360947"/>
              <a:gd name="connsiteX3" fmla="*/ 3185275 w 3423558"/>
              <a:gd name="connsiteY3" fmla="*/ 360947 h 360947"/>
              <a:gd name="connsiteX4" fmla="*/ 0 w 3423558"/>
              <a:gd name="connsiteY4" fmla="*/ 360947 h 360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3558" h="360947">
                <a:moveTo>
                  <a:pt x="0" y="360947"/>
                </a:moveTo>
                <a:lnTo>
                  <a:pt x="203449" y="0"/>
                </a:lnTo>
                <a:lnTo>
                  <a:pt x="3423558" y="0"/>
                </a:lnTo>
                <a:lnTo>
                  <a:pt x="3185275" y="360947"/>
                </a:lnTo>
                <a:lnTo>
                  <a:pt x="0" y="360947"/>
                </a:lnTo>
                <a:close/>
              </a:path>
            </a:pathLst>
          </a:custGeom>
          <a:solidFill>
            <a:srgbClr val="039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i="1" dirty="0" smtClean="0"/>
              <a:t>ŞKA Cumhuriyet Ortaokulu</a:t>
            </a:r>
            <a:endParaRPr lang="tr-TR" b="1" i="1" dirty="0"/>
          </a:p>
        </p:txBody>
      </p:sp>
      <p:sp>
        <p:nvSpPr>
          <p:cNvPr id="13" name="Dikdörtgen 23"/>
          <p:cNvSpPr/>
          <p:nvPr/>
        </p:nvSpPr>
        <p:spPr>
          <a:xfrm flipH="1">
            <a:off x="7416429" y="-3175"/>
            <a:ext cx="1727572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039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up 1"/>
          <p:cNvGrpSpPr/>
          <p:nvPr/>
        </p:nvGrpSpPr>
        <p:grpSpPr>
          <a:xfrm>
            <a:off x="339477" y="1484908"/>
            <a:ext cx="8408987" cy="4824412"/>
            <a:chOff x="395288" y="836613"/>
            <a:chExt cx="8408987" cy="4824412"/>
          </a:xfrm>
        </p:grpSpPr>
        <p:pic>
          <p:nvPicPr>
            <p:cNvPr id="14" name="4 Resim" descr="20171003_094058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288" y="836613"/>
              <a:ext cx="4160837" cy="23399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5 Resim" descr="20171003_094227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3438" y="3321050"/>
              <a:ext cx="4160837" cy="23399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6 Resim" descr="20171003_094123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3438" y="836613"/>
              <a:ext cx="4160837" cy="23399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7 Resim" descr="20171003_094340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288" y="3321050"/>
              <a:ext cx="4160837" cy="23399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1566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38680A9-96AE-43F1-BF22-75335773341C}"/>
              </a:ext>
            </a:extLst>
          </p:cNvPr>
          <p:cNvSpPr/>
          <p:nvPr/>
        </p:nvSpPr>
        <p:spPr>
          <a:xfrm>
            <a:off x="51234" y="1223363"/>
            <a:ext cx="9160565" cy="853771"/>
          </a:xfrm>
          <a:custGeom>
            <a:avLst/>
            <a:gdLst>
              <a:gd name="connsiteX0" fmla="*/ 0 w 12213021"/>
              <a:gd name="connsiteY0" fmla="*/ 0 h 1118375"/>
              <a:gd name="connsiteX1" fmla="*/ 12213021 w 12213021"/>
              <a:gd name="connsiteY1" fmla="*/ 0 h 1118375"/>
              <a:gd name="connsiteX2" fmla="*/ 12213021 w 12213021"/>
              <a:gd name="connsiteY2" fmla="*/ 1118375 h 1118375"/>
              <a:gd name="connsiteX3" fmla="*/ 0 w 12213021"/>
              <a:gd name="connsiteY3" fmla="*/ 1118375 h 1118375"/>
              <a:gd name="connsiteX4" fmla="*/ 0 w 12213021"/>
              <a:gd name="connsiteY4" fmla="*/ 0 h 1118375"/>
              <a:gd name="connsiteX0" fmla="*/ 0 w 12213021"/>
              <a:gd name="connsiteY0" fmla="*/ 0 h 2087482"/>
              <a:gd name="connsiteX1" fmla="*/ 12213021 w 12213021"/>
              <a:gd name="connsiteY1" fmla="*/ 0 h 2087482"/>
              <a:gd name="connsiteX2" fmla="*/ 12213021 w 12213021"/>
              <a:gd name="connsiteY2" fmla="*/ 1118375 h 2087482"/>
              <a:gd name="connsiteX3" fmla="*/ 0 w 12213021"/>
              <a:gd name="connsiteY3" fmla="*/ 1118375 h 2087482"/>
              <a:gd name="connsiteX4" fmla="*/ 0 w 12213021"/>
              <a:gd name="connsiteY4" fmla="*/ 0 h 2087482"/>
              <a:gd name="connsiteX0" fmla="*/ 0 w 12213021"/>
              <a:gd name="connsiteY0" fmla="*/ 0 h 2679903"/>
              <a:gd name="connsiteX1" fmla="*/ 12213021 w 12213021"/>
              <a:gd name="connsiteY1" fmla="*/ 0 h 2679903"/>
              <a:gd name="connsiteX2" fmla="*/ 12213021 w 12213021"/>
              <a:gd name="connsiteY2" fmla="*/ 1118375 h 2679903"/>
              <a:gd name="connsiteX3" fmla="*/ 0 w 12213021"/>
              <a:gd name="connsiteY3" fmla="*/ 1118375 h 2679903"/>
              <a:gd name="connsiteX4" fmla="*/ 0 w 12213021"/>
              <a:gd name="connsiteY4" fmla="*/ 0 h 2679903"/>
              <a:gd name="connsiteX0" fmla="*/ 0 w 12213021"/>
              <a:gd name="connsiteY0" fmla="*/ 0 h 2773490"/>
              <a:gd name="connsiteX1" fmla="*/ 12213021 w 12213021"/>
              <a:gd name="connsiteY1" fmla="*/ 0 h 2773490"/>
              <a:gd name="connsiteX2" fmla="*/ 12213021 w 12213021"/>
              <a:gd name="connsiteY2" fmla="*/ 1305944 h 2773490"/>
              <a:gd name="connsiteX3" fmla="*/ 0 w 12213021"/>
              <a:gd name="connsiteY3" fmla="*/ 1118375 h 2773490"/>
              <a:gd name="connsiteX4" fmla="*/ 0 w 12213021"/>
              <a:gd name="connsiteY4" fmla="*/ 0 h 2773490"/>
              <a:gd name="connsiteX0" fmla="*/ 0 w 12213021"/>
              <a:gd name="connsiteY0" fmla="*/ 0 h 2809564"/>
              <a:gd name="connsiteX1" fmla="*/ 12213021 w 12213021"/>
              <a:gd name="connsiteY1" fmla="*/ 0 h 2809564"/>
              <a:gd name="connsiteX2" fmla="*/ 12213021 w 12213021"/>
              <a:gd name="connsiteY2" fmla="*/ 1305944 h 2809564"/>
              <a:gd name="connsiteX3" fmla="*/ 0 w 12213021"/>
              <a:gd name="connsiteY3" fmla="*/ 1118375 h 2809564"/>
              <a:gd name="connsiteX4" fmla="*/ 0 w 12213021"/>
              <a:gd name="connsiteY4" fmla="*/ 0 h 2809564"/>
              <a:gd name="connsiteX0" fmla="*/ 0 w 12213021"/>
              <a:gd name="connsiteY0" fmla="*/ 0 h 2809564"/>
              <a:gd name="connsiteX1" fmla="*/ 12213021 w 12213021"/>
              <a:gd name="connsiteY1" fmla="*/ 984738 h 2809564"/>
              <a:gd name="connsiteX2" fmla="*/ 12213021 w 12213021"/>
              <a:gd name="connsiteY2" fmla="*/ 1305944 h 2809564"/>
              <a:gd name="connsiteX3" fmla="*/ 0 w 12213021"/>
              <a:gd name="connsiteY3" fmla="*/ 1118375 h 2809564"/>
              <a:gd name="connsiteX4" fmla="*/ 0 w 12213021"/>
              <a:gd name="connsiteY4" fmla="*/ 0 h 2809564"/>
              <a:gd name="connsiteX0" fmla="*/ 0 w 12213021"/>
              <a:gd name="connsiteY0" fmla="*/ 0 h 2809564"/>
              <a:gd name="connsiteX1" fmla="*/ 12213021 w 12213021"/>
              <a:gd name="connsiteY1" fmla="*/ 984738 h 2809564"/>
              <a:gd name="connsiteX2" fmla="*/ 12213021 w 12213021"/>
              <a:gd name="connsiteY2" fmla="*/ 1305944 h 2809564"/>
              <a:gd name="connsiteX3" fmla="*/ 0 w 12213021"/>
              <a:gd name="connsiteY3" fmla="*/ 1118375 h 2809564"/>
              <a:gd name="connsiteX4" fmla="*/ 0 w 12213021"/>
              <a:gd name="connsiteY4" fmla="*/ 0 h 2809564"/>
              <a:gd name="connsiteX0" fmla="*/ 0 w 12213021"/>
              <a:gd name="connsiteY0" fmla="*/ 0 h 2809564"/>
              <a:gd name="connsiteX1" fmla="*/ 12201298 w 12213021"/>
              <a:gd name="connsiteY1" fmla="*/ 1078523 h 2809564"/>
              <a:gd name="connsiteX2" fmla="*/ 12213021 w 12213021"/>
              <a:gd name="connsiteY2" fmla="*/ 1305944 h 2809564"/>
              <a:gd name="connsiteX3" fmla="*/ 0 w 12213021"/>
              <a:gd name="connsiteY3" fmla="*/ 1118375 h 2809564"/>
              <a:gd name="connsiteX4" fmla="*/ 0 w 12213021"/>
              <a:gd name="connsiteY4" fmla="*/ 0 h 2809564"/>
              <a:gd name="connsiteX0" fmla="*/ 0 w 12213021"/>
              <a:gd name="connsiteY0" fmla="*/ 0 h 2809564"/>
              <a:gd name="connsiteX1" fmla="*/ 12201298 w 12213021"/>
              <a:gd name="connsiteY1" fmla="*/ 1078523 h 2809564"/>
              <a:gd name="connsiteX2" fmla="*/ 12213021 w 12213021"/>
              <a:gd name="connsiteY2" fmla="*/ 1305944 h 2809564"/>
              <a:gd name="connsiteX3" fmla="*/ 0 w 12213021"/>
              <a:gd name="connsiteY3" fmla="*/ 1118375 h 2809564"/>
              <a:gd name="connsiteX4" fmla="*/ 0 w 12213021"/>
              <a:gd name="connsiteY4" fmla="*/ 0 h 2809564"/>
              <a:gd name="connsiteX0" fmla="*/ 0 w 12213021"/>
              <a:gd name="connsiteY0" fmla="*/ 0 h 2809564"/>
              <a:gd name="connsiteX1" fmla="*/ 12201298 w 12213021"/>
              <a:gd name="connsiteY1" fmla="*/ 1078523 h 2809564"/>
              <a:gd name="connsiteX2" fmla="*/ 12213021 w 12213021"/>
              <a:gd name="connsiteY2" fmla="*/ 1305944 h 2809564"/>
              <a:gd name="connsiteX3" fmla="*/ 0 w 12213021"/>
              <a:gd name="connsiteY3" fmla="*/ 1118375 h 2809564"/>
              <a:gd name="connsiteX4" fmla="*/ 0 w 12213021"/>
              <a:gd name="connsiteY4" fmla="*/ 0 h 2809564"/>
              <a:gd name="connsiteX0" fmla="*/ 0 w 12213021"/>
              <a:gd name="connsiteY0" fmla="*/ 0 h 2809564"/>
              <a:gd name="connsiteX1" fmla="*/ 12201298 w 12213021"/>
              <a:gd name="connsiteY1" fmla="*/ 1078523 h 2809564"/>
              <a:gd name="connsiteX2" fmla="*/ 12213021 w 12213021"/>
              <a:gd name="connsiteY2" fmla="*/ 1305944 h 2809564"/>
              <a:gd name="connsiteX3" fmla="*/ 0 w 12213021"/>
              <a:gd name="connsiteY3" fmla="*/ 1118375 h 2809564"/>
              <a:gd name="connsiteX4" fmla="*/ 0 w 12213021"/>
              <a:gd name="connsiteY4" fmla="*/ 0 h 2809564"/>
              <a:gd name="connsiteX0" fmla="*/ 0 w 12213021"/>
              <a:gd name="connsiteY0" fmla="*/ 0 h 2809564"/>
              <a:gd name="connsiteX1" fmla="*/ 12201298 w 12213021"/>
              <a:gd name="connsiteY1" fmla="*/ 1078523 h 2809564"/>
              <a:gd name="connsiteX2" fmla="*/ 12213021 w 12213021"/>
              <a:gd name="connsiteY2" fmla="*/ 1305944 h 2809564"/>
              <a:gd name="connsiteX3" fmla="*/ 0 w 12213021"/>
              <a:gd name="connsiteY3" fmla="*/ 1118375 h 2809564"/>
              <a:gd name="connsiteX4" fmla="*/ 0 w 12213021"/>
              <a:gd name="connsiteY4" fmla="*/ 0 h 2809564"/>
              <a:gd name="connsiteX0" fmla="*/ 0 w 12214087"/>
              <a:gd name="connsiteY0" fmla="*/ 0 h 2809564"/>
              <a:gd name="connsiteX1" fmla="*/ 12214087 w 12214087"/>
              <a:gd name="connsiteY1" fmla="*/ 1078523 h 2809564"/>
              <a:gd name="connsiteX2" fmla="*/ 12213021 w 12214087"/>
              <a:gd name="connsiteY2" fmla="*/ 1305944 h 2809564"/>
              <a:gd name="connsiteX3" fmla="*/ 0 w 12214087"/>
              <a:gd name="connsiteY3" fmla="*/ 1118375 h 2809564"/>
              <a:gd name="connsiteX4" fmla="*/ 0 w 12214087"/>
              <a:gd name="connsiteY4" fmla="*/ 0 h 2809564"/>
              <a:gd name="connsiteX0" fmla="*/ 0 w 12214087"/>
              <a:gd name="connsiteY0" fmla="*/ 0 h 2792108"/>
              <a:gd name="connsiteX1" fmla="*/ 12214087 w 12214087"/>
              <a:gd name="connsiteY1" fmla="*/ 1078523 h 2792108"/>
              <a:gd name="connsiteX2" fmla="*/ 12213021 w 12214087"/>
              <a:gd name="connsiteY2" fmla="*/ 1305944 h 2792108"/>
              <a:gd name="connsiteX3" fmla="*/ 0 w 12214087"/>
              <a:gd name="connsiteY3" fmla="*/ 1118375 h 2792108"/>
              <a:gd name="connsiteX4" fmla="*/ 0 w 12214087"/>
              <a:gd name="connsiteY4" fmla="*/ 0 h 279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4087" h="2792108">
                <a:moveTo>
                  <a:pt x="0" y="0"/>
                </a:moveTo>
                <a:cubicBezTo>
                  <a:pt x="1820176" y="1805353"/>
                  <a:pt x="7216957" y="3563814"/>
                  <a:pt x="12214087" y="1078523"/>
                </a:cubicBezTo>
                <a:cubicBezTo>
                  <a:pt x="12213732" y="1154330"/>
                  <a:pt x="12213376" y="1230137"/>
                  <a:pt x="12213021" y="1305944"/>
                </a:cubicBezTo>
                <a:cubicBezTo>
                  <a:pt x="8965300" y="3335661"/>
                  <a:pt x="3027653" y="3298867"/>
                  <a:pt x="0" y="1118375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up 6">
            <a:extLst>
              <a:ext uri="{FF2B5EF4-FFF2-40B4-BE49-F238E27FC236}">
                <a16:creationId xmlns="" xmlns:a16="http://schemas.microsoft.com/office/drawing/2014/main" id="{E02B6065-4E98-4CC7-B499-4820BF1A0897}"/>
              </a:ext>
            </a:extLst>
          </p:cNvPr>
          <p:cNvGrpSpPr/>
          <p:nvPr/>
        </p:nvGrpSpPr>
        <p:grpSpPr>
          <a:xfrm>
            <a:off x="-2" y="1"/>
            <a:ext cx="9144002" cy="1166787"/>
            <a:chOff x="-3" y="0"/>
            <a:chExt cx="12192003" cy="1305670"/>
          </a:xfrm>
        </p:grpSpPr>
        <p:sp>
          <p:nvSpPr>
            <p:cNvPr id="9" name="Dikdörtgen 8">
              <a:extLst>
                <a:ext uri="{FF2B5EF4-FFF2-40B4-BE49-F238E27FC236}">
                  <a16:creationId xmlns="" xmlns:a16="http://schemas.microsoft.com/office/drawing/2014/main" id="{48D53840-C8B5-4F5A-8608-DE2C155B5D03}"/>
                </a:ext>
              </a:extLst>
            </p:cNvPr>
            <p:cNvSpPr/>
            <p:nvPr/>
          </p:nvSpPr>
          <p:spPr>
            <a:xfrm>
              <a:off x="0" y="0"/>
              <a:ext cx="12192000" cy="987207"/>
            </a:xfrm>
            <a:prstGeom prst="rect">
              <a:avLst/>
            </a:prstGeom>
            <a:gradFill flip="none" rotWithShape="1">
              <a:gsLst>
                <a:gs pos="1322">
                  <a:srgbClr val="C7D8EA"/>
                </a:gs>
                <a:gs pos="26000">
                  <a:srgbClr val="0070C0"/>
                </a:gs>
                <a:gs pos="51116">
                  <a:srgbClr val="002060"/>
                </a:gs>
                <a:gs pos="78000">
                  <a:srgbClr val="0070C0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0"/>
              <a:tileRect/>
            </a:gradFill>
            <a:scene3d>
              <a:camera prst="orthographicFront"/>
              <a:lightRig rig="threePt" dir="t"/>
            </a:scene3d>
            <a:sp3d>
              <a:bevelT w="127000" h="88900"/>
              <a:bevelB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Dikdörtgen 9">
              <a:extLst>
                <a:ext uri="{FF2B5EF4-FFF2-40B4-BE49-F238E27FC236}">
                  <a16:creationId xmlns="" xmlns:a16="http://schemas.microsoft.com/office/drawing/2014/main" id="{A698ED41-37D9-4A25-917B-78399EE5F95E}"/>
                </a:ext>
              </a:extLst>
            </p:cNvPr>
            <p:cNvSpPr/>
            <p:nvPr/>
          </p:nvSpPr>
          <p:spPr>
            <a:xfrm>
              <a:off x="-3" y="988421"/>
              <a:ext cx="12192000" cy="317249"/>
            </a:xfrm>
            <a:prstGeom prst="rect">
              <a:avLst/>
            </a:prstGeom>
            <a:gradFill>
              <a:gsLst>
                <a:gs pos="1322">
                  <a:schemeClr val="bg1">
                    <a:lumMod val="85000"/>
                  </a:schemeClr>
                </a:gs>
                <a:gs pos="26000">
                  <a:schemeClr val="bg1">
                    <a:lumMod val="75000"/>
                  </a:schemeClr>
                </a:gs>
                <a:gs pos="51116">
                  <a:schemeClr val="bg1">
                    <a:lumMod val="65000"/>
                  </a:schemeClr>
                </a:gs>
                <a:gs pos="78000">
                  <a:schemeClr val="bg1">
                    <a:lumMod val="7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0800000" scaled="0"/>
            </a:gradFill>
            <a:scene3d>
              <a:camera prst="orthographicFront"/>
              <a:lightRig rig="threePt" dir="t"/>
            </a:scene3d>
            <a:sp3d>
              <a:bevelT w="127000"/>
              <a:bevelB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1" name="Resim 10">
              <a:extLst>
                <a:ext uri="{FF2B5EF4-FFF2-40B4-BE49-F238E27FC236}">
                  <a16:creationId xmlns="" xmlns:a16="http://schemas.microsoft.com/office/drawing/2014/main" id="{99485F27-F09F-45FB-9D9A-E525409CD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5446" y="82578"/>
              <a:ext cx="970095" cy="879491"/>
            </a:xfrm>
            <a:prstGeom prst="rect">
              <a:avLst/>
            </a:prstGeom>
            <a:effectLst>
              <a:glow rad="457200">
                <a:schemeClr val="bg1">
                  <a:alpha val="40000"/>
                </a:schemeClr>
              </a:glow>
            </a:effectLst>
          </p:spPr>
        </p:pic>
        <p:pic>
          <p:nvPicPr>
            <p:cNvPr id="12" name="Resim 11">
              <a:extLst>
                <a:ext uri="{FF2B5EF4-FFF2-40B4-BE49-F238E27FC236}">
                  <a16:creationId xmlns="" xmlns:a16="http://schemas.microsoft.com/office/drawing/2014/main" id="{60528FFA-4B09-4EB1-93E5-06F07292D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866" y="58249"/>
              <a:ext cx="970095" cy="881903"/>
            </a:xfrm>
            <a:prstGeom prst="rect">
              <a:avLst/>
            </a:prstGeom>
            <a:effectLst>
              <a:glow rad="457200">
                <a:schemeClr val="bg1">
                  <a:alpha val="40000"/>
                </a:schemeClr>
              </a:glow>
            </a:effectLst>
          </p:spPr>
        </p:pic>
        <p:sp>
          <p:nvSpPr>
            <p:cNvPr id="13" name="TextBox 18">
              <a:extLst>
                <a:ext uri="{FF2B5EF4-FFF2-40B4-BE49-F238E27FC236}">
                  <a16:creationId xmlns="" xmlns:a16="http://schemas.microsoft.com/office/drawing/2014/main" id="{38C012C5-BAEE-4C9F-AA80-A16F15F0195B}"/>
                </a:ext>
              </a:extLst>
            </p:cNvPr>
            <p:cNvSpPr txBox="1"/>
            <p:nvPr/>
          </p:nvSpPr>
          <p:spPr>
            <a:xfrm>
              <a:off x="1484530" y="214927"/>
              <a:ext cx="9222939" cy="61994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1" i="1" u="none" strike="noStrike" kern="1200" cap="none" spc="5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Zeka Oyunları Salonu</a:t>
              </a:r>
              <a:endParaRPr kumimoji="0" lang="en-US" sz="3600" b="1" i="1" u="none" strike="noStrike" kern="1200" cap="none" spc="5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Metin kutusu 1"/>
          <p:cNvSpPr txBox="1"/>
          <p:nvPr/>
        </p:nvSpPr>
        <p:spPr>
          <a:xfrm>
            <a:off x="1028700" y="6296603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>
                <a:solidFill>
                  <a:srgbClr val="080808"/>
                </a:solidFill>
              </a:rPr>
              <a:t> </a:t>
            </a:r>
          </a:p>
        </p:txBody>
      </p:sp>
      <p:sp>
        <p:nvSpPr>
          <p:cNvPr id="15" name="Paralelkenar 6">
            <a:extLst>
              <a:ext uri="{FF2B5EF4-FFF2-40B4-BE49-F238E27FC236}">
                <a16:creationId xmlns:a16="http://schemas.microsoft.com/office/drawing/2014/main" xmlns="" id="{0C5AE608-0B3D-481A-9FD6-C56AC7252B5D}"/>
              </a:ext>
            </a:extLst>
          </p:cNvPr>
          <p:cNvSpPr/>
          <p:nvPr/>
        </p:nvSpPr>
        <p:spPr>
          <a:xfrm>
            <a:off x="-2" y="6497054"/>
            <a:ext cx="3367585" cy="360947"/>
          </a:xfrm>
          <a:custGeom>
            <a:avLst/>
            <a:gdLst>
              <a:gd name="connsiteX0" fmla="*/ 0 w 3162300"/>
              <a:gd name="connsiteY0" fmla="*/ 360947 h 360947"/>
              <a:gd name="connsiteX1" fmla="*/ 90237 w 3162300"/>
              <a:gd name="connsiteY1" fmla="*/ 0 h 360947"/>
              <a:gd name="connsiteX2" fmla="*/ 3162300 w 3162300"/>
              <a:gd name="connsiteY2" fmla="*/ 0 h 360947"/>
              <a:gd name="connsiteX3" fmla="*/ 3072063 w 3162300"/>
              <a:gd name="connsiteY3" fmla="*/ 360947 h 360947"/>
              <a:gd name="connsiteX4" fmla="*/ 0 w 3162300"/>
              <a:gd name="connsiteY4" fmla="*/ 360947 h 360947"/>
              <a:gd name="connsiteX0" fmla="*/ 0 w 3310346"/>
              <a:gd name="connsiteY0" fmla="*/ 360947 h 360947"/>
              <a:gd name="connsiteX1" fmla="*/ 90237 w 3310346"/>
              <a:gd name="connsiteY1" fmla="*/ 0 h 360947"/>
              <a:gd name="connsiteX2" fmla="*/ 3310346 w 3310346"/>
              <a:gd name="connsiteY2" fmla="*/ 0 h 360947"/>
              <a:gd name="connsiteX3" fmla="*/ 3072063 w 3310346"/>
              <a:gd name="connsiteY3" fmla="*/ 360947 h 360947"/>
              <a:gd name="connsiteX4" fmla="*/ 0 w 3310346"/>
              <a:gd name="connsiteY4" fmla="*/ 360947 h 360947"/>
              <a:gd name="connsiteX0" fmla="*/ 0 w 3423558"/>
              <a:gd name="connsiteY0" fmla="*/ 360947 h 360947"/>
              <a:gd name="connsiteX1" fmla="*/ 203449 w 3423558"/>
              <a:gd name="connsiteY1" fmla="*/ 0 h 360947"/>
              <a:gd name="connsiteX2" fmla="*/ 3423558 w 3423558"/>
              <a:gd name="connsiteY2" fmla="*/ 0 h 360947"/>
              <a:gd name="connsiteX3" fmla="*/ 3185275 w 3423558"/>
              <a:gd name="connsiteY3" fmla="*/ 360947 h 360947"/>
              <a:gd name="connsiteX4" fmla="*/ 0 w 3423558"/>
              <a:gd name="connsiteY4" fmla="*/ 360947 h 360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3558" h="360947">
                <a:moveTo>
                  <a:pt x="0" y="360947"/>
                </a:moveTo>
                <a:lnTo>
                  <a:pt x="203449" y="0"/>
                </a:lnTo>
                <a:lnTo>
                  <a:pt x="3423558" y="0"/>
                </a:lnTo>
                <a:lnTo>
                  <a:pt x="3185275" y="360947"/>
                </a:lnTo>
                <a:lnTo>
                  <a:pt x="0" y="360947"/>
                </a:lnTo>
                <a:close/>
              </a:path>
            </a:pathLst>
          </a:custGeom>
          <a:solidFill>
            <a:srgbClr val="039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i="1" dirty="0" smtClean="0"/>
              <a:t>ŞKA Cumhuriyet Ortaokulu</a:t>
            </a:r>
            <a:endParaRPr lang="tr-TR" b="1" i="1" dirty="0"/>
          </a:p>
        </p:txBody>
      </p:sp>
      <p:pic>
        <p:nvPicPr>
          <p:cNvPr id="17" name="4 Resim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314" y="1485217"/>
            <a:ext cx="4155162" cy="23393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5 Resim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90464" y="3969345"/>
            <a:ext cx="4155162" cy="2339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6 Resim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90464" y="1485217"/>
            <a:ext cx="4155162" cy="23393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7 Resim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314" y="3969345"/>
            <a:ext cx="4155162" cy="23399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344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38680A9-96AE-43F1-BF22-75335773341C}"/>
              </a:ext>
            </a:extLst>
          </p:cNvPr>
          <p:cNvSpPr/>
          <p:nvPr/>
        </p:nvSpPr>
        <p:spPr>
          <a:xfrm>
            <a:off x="51234" y="1223363"/>
            <a:ext cx="9160565" cy="853771"/>
          </a:xfrm>
          <a:custGeom>
            <a:avLst/>
            <a:gdLst>
              <a:gd name="connsiteX0" fmla="*/ 0 w 12213021"/>
              <a:gd name="connsiteY0" fmla="*/ 0 h 1118375"/>
              <a:gd name="connsiteX1" fmla="*/ 12213021 w 12213021"/>
              <a:gd name="connsiteY1" fmla="*/ 0 h 1118375"/>
              <a:gd name="connsiteX2" fmla="*/ 12213021 w 12213021"/>
              <a:gd name="connsiteY2" fmla="*/ 1118375 h 1118375"/>
              <a:gd name="connsiteX3" fmla="*/ 0 w 12213021"/>
              <a:gd name="connsiteY3" fmla="*/ 1118375 h 1118375"/>
              <a:gd name="connsiteX4" fmla="*/ 0 w 12213021"/>
              <a:gd name="connsiteY4" fmla="*/ 0 h 1118375"/>
              <a:gd name="connsiteX0" fmla="*/ 0 w 12213021"/>
              <a:gd name="connsiteY0" fmla="*/ 0 h 2087482"/>
              <a:gd name="connsiteX1" fmla="*/ 12213021 w 12213021"/>
              <a:gd name="connsiteY1" fmla="*/ 0 h 2087482"/>
              <a:gd name="connsiteX2" fmla="*/ 12213021 w 12213021"/>
              <a:gd name="connsiteY2" fmla="*/ 1118375 h 2087482"/>
              <a:gd name="connsiteX3" fmla="*/ 0 w 12213021"/>
              <a:gd name="connsiteY3" fmla="*/ 1118375 h 2087482"/>
              <a:gd name="connsiteX4" fmla="*/ 0 w 12213021"/>
              <a:gd name="connsiteY4" fmla="*/ 0 h 2087482"/>
              <a:gd name="connsiteX0" fmla="*/ 0 w 12213021"/>
              <a:gd name="connsiteY0" fmla="*/ 0 h 2679903"/>
              <a:gd name="connsiteX1" fmla="*/ 12213021 w 12213021"/>
              <a:gd name="connsiteY1" fmla="*/ 0 h 2679903"/>
              <a:gd name="connsiteX2" fmla="*/ 12213021 w 12213021"/>
              <a:gd name="connsiteY2" fmla="*/ 1118375 h 2679903"/>
              <a:gd name="connsiteX3" fmla="*/ 0 w 12213021"/>
              <a:gd name="connsiteY3" fmla="*/ 1118375 h 2679903"/>
              <a:gd name="connsiteX4" fmla="*/ 0 w 12213021"/>
              <a:gd name="connsiteY4" fmla="*/ 0 h 2679903"/>
              <a:gd name="connsiteX0" fmla="*/ 0 w 12213021"/>
              <a:gd name="connsiteY0" fmla="*/ 0 h 2773490"/>
              <a:gd name="connsiteX1" fmla="*/ 12213021 w 12213021"/>
              <a:gd name="connsiteY1" fmla="*/ 0 h 2773490"/>
              <a:gd name="connsiteX2" fmla="*/ 12213021 w 12213021"/>
              <a:gd name="connsiteY2" fmla="*/ 1305944 h 2773490"/>
              <a:gd name="connsiteX3" fmla="*/ 0 w 12213021"/>
              <a:gd name="connsiteY3" fmla="*/ 1118375 h 2773490"/>
              <a:gd name="connsiteX4" fmla="*/ 0 w 12213021"/>
              <a:gd name="connsiteY4" fmla="*/ 0 h 2773490"/>
              <a:gd name="connsiteX0" fmla="*/ 0 w 12213021"/>
              <a:gd name="connsiteY0" fmla="*/ 0 h 2809564"/>
              <a:gd name="connsiteX1" fmla="*/ 12213021 w 12213021"/>
              <a:gd name="connsiteY1" fmla="*/ 0 h 2809564"/>
              <a:gd name="connsiteX2" fmla="*/ 12213021 w 12213021"/>
              <a:gd name="connsiteY2" fmla="*/ 1305944 h 2809564"/>
              <a:gd name="connsiteX3" fmla="*/ 0 w 12213021"/>
              <a:gd name="connsiteY3" fmla="*/ 1118375 h 2809564"/>
              <a:gd name="connsiteX4" fmla="*/ 0 w 12213021"/>
              <a:gd name="connsiteY4" fmla="*/ 0 h 2809564"/>
              <a:gd name="connsiteX0" fmla="*/ 0 w 12213021"/>
              <a:gd name="connsiteY0" fmla="*/ 0 h 2809564"/>
              <a:gd name="connsiteX1" fmla="*/ 12213021 w 12213021"/>
              <a:gd name="connsiteY1" fmla="*/ 984738 h 2809564"/>
              <a:gd name="connsiteX2" fmla="*/ 12213021 w 12213021"/>
              <a:gd name="connsiteY2" fmla="*/ 1305944 h 2809564"/>
              <a:gd name="connsiteX3" fmla="*/ 0 w 12213021"/>
              <a:gd name="connsiteY3" fmla="*/ 1118375 h 2809564"/>
              <a:gd name="connsiteX4" fmla="*/ 0 w 12213021"/>
              <a:gd name="connsiteY4" fmla="*/ 0 h 2809564"/>
              <a:gd name="connsiteX0" fmla="*/ 0 w 12213021"/>
              <a:gd name="connsiteY0" fmla="*/ 0 h 2809564"/>
              <a:gd name="connsiteX1" fmla="*/ 12213021 w 12213021"/>
              <a:gd name="connsiteY1" fmla="*/ 984738 h 2809564"/>
              <a:gd name="connsiteX2" fmla="*/ 12213021 w 12213021"/>
              <a:gd name="connsiteY2" fmla="*/ 1305944 h 2809564"/>
              <a:gd name="connsiteX3" fmla="*/ 0 w 12213021"/>
              <a:gd name="connsiteY3" fmla="*/ 1118375 h 2809564"/>
              <a:gd name="connsiteX4" fmla="*/ 0 w 12213021"/>
              <a:gd name="connsiteY4" fmla="*/ 0 h 2809564"/>
              <a:gd name="connsiteX0" fmla="*/ 0 w 12213021"/>
              <a:gd name="connsiteY0" fmla="*/ 0 h 2809564"/>
              <a:gd name="connsiteX1" fmla="*/ 12201298 w 12213021"/>
              <a:gd name="connsiteY1" fmla="*/ 1078523 h 2809564"/>
              <a:gd name="connsiteX2" fmla="*/ 12213021 w 12213021"/>
              <a:gd name="connsiteY2" fmla="*/ 1305944 h 2809564"/>
              <a:gd name="connsiteX3" fmla="*/ 0 w 12213021"/>
              <a:gd name="connsiteY3" fmla="*/ 1118375 h 2809564"/>
              <a:gd name="connsiteX4" fmla="*/ 0 w 12213021"/>
              <a:gd name="connsiteY4" fmla="*/ 0 h 2809564"/>
              <a:gd name="connsiteX0" fmla="*/ 0 w 12213021"/>
              <a:gd name="connsiteY0" fmla="*/ 0 h 2809564"/>
              <a:gd name="connsiteX1" fmla="*/ 12201298 w 12213021"/>
              <a:gd name="connsiteY1" fmla="*/ 1078523 h 2809564"/>
              <a:gd name="connsiteX2" fmla="*/ 12213021 w 12213021"/>
              <a:gd name="connsiteY2" fmla="*/ 1305944 h 2809564"/>
              <a:gd name="connsiteX3" fmla="*/ 0 w 12213021"/>
              <a:gd name="connsiteY3" fmla="*/ 1118375 h 2809564"/>
              <a:gd name="connsiteX4" fmla="*/ 0 w 12213021"/>
              <a:gd name="connsiteY4" fmla="*/ 0 h 2809564"/>
              <a:gd name="connsiteX0" fmla="*/ 0 w 12213021"/>
              <a:gd name="connsiteY0" fmla="*/ 0 h 2809564"/>
              <a:gd name="connsiteX1" fmla="*/ 12201298 w 12213021"/>
              <a:gd name="connsiteY1" fmla="*/ 1078523 h 2809564"/>
              <a:gd name="connsiteX2" fmla="*/ 12213021 w 12213021"/>
              <a:gd name="connsiteY2" fmla="*/ 1305944 h 2809564"/>
              <a:gd name="connsiteX3" fmla="*/ 0 w 12213021"/>
              <a:gd name="connsiteY3" fmla="*/ 1118375 h 2809564"/>
              <a:gd name="connsiteX4" fmla="*/ 0 w 12213021"/>
              <a:gd name="connsiteY4" fmla="*/ 0 h 2809564"/>
              <a:gd name="connsiteX0" fmla="*/ 0 w 12213021"/>
              <a:gd name="connsiteY0" fmla="*/ 0 h 2809564"/>
              <a:gd name="connsiteX1" fmla="*/ 12201298 w 12213021"/>
              <a:gd name="connsiteY1" fmla="*/ 1078523 h 2809564"/>
              <a:gd name="connsiteX2" fmla="*/ 12213021 w 12213021"/>
              <a:gd name="connsiteY2" fmla="*/ 1305944 h 2809564"/>
              <a:gd name="connsiteX3" fmla="*/ 0 w 12213021"/>
              <a:gd name="connsiteY3" fmla="*/ 1118375 h 2809564"/>
              <a:gd name="connsiteX4" fmla="*/ 0 w 12213021"/>
              <a:gd name="connsiteY4" fmla="*/ 0 h 2809564"/>
              <a:gd name="connsiteX0" fmla="*/ 0 w 12213021"/>
              <a:gd name="connsiteY0" fmla="*/ 0 h 2809564"/>
              <a:gd name="connsiteX1" fmla="*/ 12201298 w 12213021"/>
              <a:gd name="connsiteY1" fmla="*/ 1078523 h 2809564"/>
              <a:gd name="connsiteX2" fmla="*/ 12213021 w 12213021"/>
              <a:gd name="connsiteY2" fmla="*/ 1305944 h 2809564"/>
              <a:gd name="connsiteX3" fmla="*/ 0 w 12213021"/>
              <a:gd name="connsiteY3" fmla="*/ 1118375 h 2809564"/>
              <a:gd name="connsiteX4" fmla="*/ 0 w 12213021"/>
              <a:gd name="connsiteY4" fmla="*/ 0 h 2809564"/>
              <a:gd name="connsiteX0" fmla="*/ 0 w 12214087"/>
              <a:gd name="connsiteY0" fmla="*/ 0 h 2809564"/>
              <a:gd name="connsiteX1" fmla="*/ 12214087 w 12214087"/>
              <a:gd name="connsiteY1" fmla="*/ 1078523 h 2809564"/>
              <a:gd name="connsiteX2" fmla="*/ 12213021 w 12214087"/>
              <a:gd name="connsiteY2" fmla="*/ 1305944 h 2809564"/>
              <a:gd name="connsiteX3" fmla="*/ 0 w 12214087"/>
              <a:gd name="connsiteY3" fmla="*/ 1118375 h 2809564"/>
              <a:gd name="connsiteX4" fmla="*/ 0 w 12214087"/>
              <a:gd name="connsiteY4" fmla="*/ 0 h 2809564"/>
              <a:gd name="connsiteX0" fmla="*/ 0 w 12214087"/>
              <a:gd name="connsiteY0" fmla="*/ 0 h 2792108"/>
              <a:gd name="connsiteX1" fmla="*/ 12214087 w 12214087"/>
              <a:gd name="connsiteY1" fmla="*/ 1078523 h 2792108"/>
              <a:gd name="connsiteX2" fmla="*/ 12213021 w 12214087"/>
              <a:gd name="connsiteY2" fmla="*/ 1305944 h 2792108"/>
              <a:gd name="connsiteX3" fmla="*/ 0 w 12214087"/>
              <a:gd name="connsiteY3" fmla="*/ 1118375 h 2792108"/>
              <a:gd name="connsiteX4" fmla="*/ 0 w 12214087"/>
              <a:gd name="connsiteY4" fmla="*/ 0 h 279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4087" h="2792108">
                <a:moveTo>
                  <a:pt x="0" y="0"/>
                </a:moveTo>
                <a:cubicBezTo>
                  <a:pt x="1820176" y="1805353"/>
                  <a:pt x="7216957" y="3563814"/>
                  <a:pt x="12214087" y="1078523"/>
                </a:cubicBezTo>
                <a:cubicBezTo>
                  <a:pt x="12213732" y="1154330"/>
                  <a:pt x="12213376" y="1230137"/>
                  <a:pt x="12213021" y="1305944"/>
                </a:cubicBezTo>
                <a:cubicBezTo>
                  <a:pt x="8965300" y="3335661"/>
                  <a:pt x="3027653" y="3298867"/>
                  <a:pt x="0" y="1118375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up 6">
            <a:extLst>
              <a:ext uri="{FF2B5EF4-FFF2-40B4-BE49-F238E27FC236}">
                <a16:creationId xmlns="" xmlns:a16="http://schemas.microsoft.com/office/drawing/2014/main" id="{E02B6065-4E98-4CC7-B499-4820BF1A0897}"/>
              </a:ext>
            </a:extLst>
          </p:cNvPr>
          <p:cNvGrpSpPr/>
          <p:nvPr/>
        </p:nvGrpSpPr>
        <p:grpSpPr>
          <a:xfrm>
            <a:off x="-2" y="1"/>
            <a:ext cx="9144002" cy="1166787"/>
            <a:chOff x="-3" y="0"/>
            <a:chExt cx="12192003" cy="1305670"/>
          </a:xfrm>
        </p:grpSpPr>
        <p:sp>
          <p:nvSpPr>
            <p:cNvPr id="9" name="Dikdörtgen 8">
              <a:extLst>
                <a:ext uri="{FF2B5EF4-FFF2-40B4-BE49-F238E27FC236}">
                  <a16:creationId xmlns="" xmlns:a16="http://schemas.microsoft.com/office/drawing/2014/main" id="{48D53840-C8B5-4F5A-8608-DE2C155B5D03}"/>
                </a:ext>
              </a:extLst>
            </p:cNvPr>
            <p:cNvSpPr/>
            <p:nvPr/>
          </p:nvSpPr>
          <p:spPr>
            <a:xfrm>
              <a:off x="0" y="0"/>
              <a:ext cx="12192000" cy="987207"/>
            </a:xfrm>
            <a:prstGeom prst="rect">
              <a:avLst/>
            </a:prstGeom>
            <a:gradFill flip="none" rotWithShape="1">
              <a:gsLst>
                <a:gs pos="1322">
                  <a:srgbClr val="C7D8EA"/>
                </a:gs>
                <a:gs pos="26000">
                  <a:srgbClr val="0070C0"/>
                </a:gs>
                <a:gs pos="51116">
                  <a:srgbClr val="002060"/>
                </a:gs>
                <a:gs pos="78000">
                  <a:srgbClr val="0070C0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0"/>
              <a:tileRect/>
            </a:gradFill>
            <a:scene3d>
              <a:camera prst="orthographicFront"/>
              <a:lightRig rig="threePt" dir="t"/>
            </a:scene3d>
            <a:sp3d>
              <a:bevelT w="127000" h="88900"/>
              <a:bevelB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Dikdörtgen 9">
              <a:extLst>
                <a:ext uri="{FF2B5EF4-FFF2-40B4-BE49-F238E27FC236}">
                  <a16:creationId xmlns="" xmlns:a16="http://schemas.microsoft.com/office/drawing/2014/main" id="{A698ED41-37D9-4A25-917B-78399EE5F95E}"/>
                </a:ext>
              </a:extLst>
            </p:cNvPr>
            <p:cNvSpPr/>
            <p:nvPr/>
          </p:nvSpPr>
          <p:spPr>
            <a:xfrm>
              <a:off x="-3" y="988421"/>
              <a:ext cx="12192000" cy="317249"/>
            </a:xfrm>
            <a:prstGeom prst="rect">
              <a:avLst/>
            </a:prstGeom>
            <a:gradFill>
              <a:gsLst>
                <a:gs pos="1322">
                  <a:schemeClr val="bg1">
                    <a:lumMod val="85000"/>
                  </a:schemeClr>
                </a:gs>
                <a:gs pos="26000">
                  <a:schemeClr val="bg1">
                    <a:lumMod val="75000"/>
                  </a:schemeClr>
                </a:gs>
                <a:gs pos="51116">
                  <a:schemeClr val="bg1">
                    <a:lumMod val="65000"/>
                  </a:schemeClr>
                </a:gs>
                <a:gs pos="78000">
                  <a:schemeClr val="bg1">
                    <a:lumMod val="7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0800000" scaled="0"/>
            </a:gradFill>
            <a:scene3d>
              <a:camera prst="orthographicFront"/>
              <a:lightRig rig="threePt" dir="t"/>
            </a:scene3d>
            <a:sp3d>
              <a:bevelT w="127000"/>
              <a:bevelB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1" name="Resim 10">
              <a:extLst>
                <a:ext uri="{FF2B5EF4-FFF2-40B4-BE49-F238E27FC236}">
                  <a16:creationId xmlns="" xmlns:a16="http://schemas.microsoft.com/office/drawing/2014/main" id="{99485F27-F09F-45FB-9D9A-E525409CD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5446" y="82578"/>
              <a:ext cx="970095" cy="879491"/>
            </a:xfrm>
            <a:prstGeom prst="rect">
              <a:avLst/>
            </a:prstGeom>
            <a:effectLst>
              <a:glow rad="457200">
                <a:schemeClr val="bg1">
                  <a:alpha val="40000"/>
                </a:schemeClr>
              </a:glow>
            </a:effectLst>
          </p:spPr>
        </p:pic>
        <p:pic>
          <p:nvPicPr>
            <p:cNvPr id="12" name="Resim 11">
              <a:extLst>
                <a:ext uri="{FF2B5EF4-FFF2-40B4-BE49-F238E27FC236}">
                  <a16:creationId xmlns="" xmlns:a16="http://schemas.microsoft.com/office/drawing/2014/main" id="{60528FFA-4B09-4EB1-93E5-06F07292D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866" y="58249"/>
              <a:ext cx="970095" cy="881903"/>
            </a:xfrm>
            <a:prstGeom prst="rect">
              <a:avLst/>
            </a:prstGeom>
            <a:effectLst>
              <a:glow rad="457200">
                <a:schemeClr val="bg1">
                  <a:alpha val="40000"/>
                </a:schemeClr>
              </a:glow>
            </a:effectLst>
          </p:spPr>
        </p:pic>
        <p:sp>
          <p:nvSpPr>
            <p:cNvPr id="13" name="TextBox 18">
              <a:extLst>
                <a:ext uri="{FF2B5EF4-FFF2-40B4-BE49-F238E27FC236}">
                  <a16:creationId xmlns="" xmlns:a16="http://schemas.microsoft.com/office/drawing/2014/main" id="{38C012C5-BAEE-4C9F-AA80-A16F15F0195B}"/>
                </a:ext>
              </a:extLst>
            </p:cNvPr>
            <p:cNvSpPr txBox="1"/>
            <p:nvPr/>
          </p:nvSpPr>
          <p:spPr>
            <a:xfrm>
              <a:off x="1484530" y="214927"/>
              <a:ext cx="9222939" cy="61994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r-TR" sz="3600" b="1" i="1" spc="5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E-Sınav Merkezi</a:t>
              </a:r>
              <a:endParaRPr kumimoji="0" lang="en-US" sz="3600" b="1" i="1" u="none" strike="noStrike" kern="1200" cap="none" spc="5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Metin kutusu 1"/>
          <p:cNvSpPr txBox="1"/>
          <p:nvPr/>
        </p:nvSpPr>
        <p:spPr>
          <a:xfrm>
            <a:off x="1028700" y="6296603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>
                <a:solidFill>
                  <a:srgbClr val="080808"/>
                </a:solidFill>
              </a:rPr>
              <a:t> </a:t>
            </a:r>
          </a:p>
        </p:txBody>
      </p:sp>
      <p:sp>
        <p:nvSpPr>
          <p:cNvPr id="15" name="Paralelkenar 6">
            <a:extLst>
              <a:ext uri="{FF2B5EF4-FFF2-40B4-BE49-F238E27FC236}">
                <a16:creationId xmlns:a16="http://schemas.microsoft.com/office/drawing/2014/main" xmlns="" id="{0C5AE608-0B3D-481A-9FD6-C56AC7252B5D}"/>
              </a:ext>
            </a:extLst>
          </p:cNvPr>
          <p:cNvSpPr/>
          <p:nvPr/>
        </p:nvSpPr>
        <p:spPr>
          <a:xfrm>
            <a:off x="-2" y="6497054"/>
            <a:ext cx="3367585" cy="360947"/>
          </a:xfrm>
          <a:custGeom>
            <a:avLst/>
            <a:gdLst>
              <a:gd name="connsiteX0" fmla="*/ 0 w 3162300"/>
              <a:gd name="connsiteY0" fmla="*/ 360947 h 360947"/>
              <a:gd name="connsiteX1" fmla="*/ 90237 w 3162300"/>
              <a:gd name="connsiteY1" fmla="*/ 0 h 360947"/>
              <a:gd name="connsiteX2" fmla="*/ 3162300 w 3162300"/>
              <a:gd name="connsiteY2" fmla="*/ 0 h 360947"/>
              <a:gd name="connsiteX3" fmla="*/ 3072063 w 3162300"/>
              <a:gd name="connsiteY3" fmla="*/ 360947 h 360947"/>
              <a:gd name="connsiteX4" fmla="*/ 0 w 3162300"/>
              <a:gd name="connsiteY4" fmla="*/ 360947 h 360947"/>
              <a:gd name="connsiteX0" fmla="*/ 0 w 3310346"/>
              <a:gd name="connsiteY0" fmla="*/ 360947 h 360947"/>
              <a:gd name="connsiteX1" fmla="*/ 90237 w 3310346"/>
              <a:gd name="connsiteY1" fmla="*/ 0 h 360947"/>
              <a:gd name="connsiteX2" fmla="*/ 3310346 w 3310346"/>
              <a:gd name="connsiteY2" fmla="*/ 0 h 360947"/>
              <a:gd name="connsiteX3" fmla="*/ 3072063 w 3310346"/>
              <a:gd name="connsiteY3" fmla="*/ 360947 h 360947"/>
              <a:gd name="connsiteX4" fmla="*/ 0 w 3310346"/>
              <a:gd name="connsiteY4" fmla="*/ 360947 h 360947"/>
              <a:gd name="connsiteX0" fmla="*/ 0 w 3423558"/>
              <a:gd name="connsiteY0" fmla="*/ 360947 h 360947"/>
              <a:gd name="connsiteX1" fmla="*/ 203449 w 3423558"/>
              <a:gd name="connsiteY1" fmla="*/ 0 h 360947"/>
              <a:gd name="connsiteX2" fmla="*/ 3423558 w 3423558"/>
              <a:gd name="connsiteY2" fmla="*/ 0 h 360947"/>
              <a:gd name="connsiteX3" fmla="*/ 3185275 w 3423558"/>
              <a:gd name="connsiteY3" fmla="*/ 360947 h 360947"/>
              <a:gd name="connsiteX4" fmla="*/ 0 w 3423558"/>
              <a:gd name="connsiteY4" fmla="*/ 360947 h 360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3558" h="360947">
                <a:moveTo>
                  <a:pt x="0" y="360947"/>
                </a:moveTo>
                <a:lnTo>
                  <a:pt x="203449" y="0"/>
                </a:lnTo>
                <a:lnTo>
                  <a:pt x="3423558" y="0"/>
                </a:lnTo>
                <a:lnTo>
                  <a:pt x="3185275" y="360947"/>
                </a:lnTo>
                <a:lnTo>
                  <a:pt x="0" y="360947"/>
                </a:lnTo>
                <a:close/>
              </a:path>
            </a:pathLst>
          </a:custGeom>
          <a:solidFill>
            <a:srgbClr val="039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i="1" dirty="0" smtClean="0"/>
              <a:t>ŞKA Cumhuriyet Ortaokulu</a:t>
            </a:r>
            <a:endParaRPr lang="tr-TR" b="1" i="1" dirty="0"/>
          </a:p>
        </p:txBody>
      </p:sp>
      <p:pic>
        <p:nvPicPr>
          <p:cNvPr id="17" name="4 Resi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314" y="1484908"/>
            <a:ext cx="4155162" cy="2339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5 Resi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90376" y="3969345"/>
            <a:ext cx="4155338" cy="2339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6 Resi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90464" y="1484908"/>
            <a:ext cx="4155162" cy="2339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7 Resi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765" y="3969345"/>
            <a:ext cx="4156261" cy="2339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081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 16">
            <a:extLst>
              <a:ext uri="{FF2B5EF4-FFF2-40B4-BE49-F238E27FC236}">
                <a16:creationId xmlns:a16="http://schemas.microsoft.com/office/drawing/2014/main" xmlns="" id="{AF906AF1-82DA-4546-A909-BC77B7E99E99}"/>
              </a:ext>
            </a:extLst>
          </p:cNvPr>
          <p:cNvGrpSpPr/>
          <p:nvPr/>
        </p:nvGrpSpPr>
        <p:grpSpPr>
          <a:xfrm>
            <a:off x="-2" y="-34880"/>
            <a:ext cx="9144000" cy="1280949"/>
            <a:chOff x="0" y="-15240"/>
            <a:chExt cx="12192000" cy="1340602"/>
          </a:xfrm>
        </p:grpSpPr>
        <p:sp>
          <p:nvSpPr>
            <p:cNvPr id="18" name="Dikdörtgen 17">
              <a:extLst>
                <a:ext uri="{FF2B5EF4-FFF2-40B4-BE49-F238E27FC236}">
                  <a16:creationId xmlns:a16="http://schemas.microsoft.com/office/drawing/2014/main" xmlns="" id="{107336B5-B723-4179-99EF-D30A48FBE5AD}"/>
                </a:ext>
              </a:extLst>
            </p:cNvPr>
            <p:cNvSpPr/>
            <p:nvPr/>
          </p:nvSpPr>
          <p:spPr>
            <a:xfrm>
              <a:off x="0" y="-15240"/>
              <a:ext cx="12192000" cy="1057771"/>
            </a:xfrm>
            <a:prstGeom prst="rect">
              <a:avLst/>
            </a:prstGeom>
            <a:gradFill flip="none" rotWithShape="1">
              <a:gsLst>
                <a:gs pos="1322">
                  <a:srgbClr val="C7D8EA"/>
                </a:gs>
                <a:gs pos="26000">
                  <a:srgbClr val="0070C0"/>
                </a:gs>
                <a:gs pos="51116">
                  <a:srgbClr val="002060"/>
                </a:gs>
                <a:gs pos="78000">
                  <a:srgbClr val="0070C0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0"/>
              <a:tileRect/>
            </a:gradFill>
            <a:scene3d>
              <a:camera prst="orthographicFront"/>
              <a:lightRig rig="threePt" dir="t"/>
            </a:scene3d>
            <a:sp3d>
              <a:bevelT w="127000" h="88900"/>
              <a:bevelB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Dikdörtgen 18">
              <a:extLst>
                <a:ext uri="{FF2B5EF4-FFF2-40B4-BE49-F238E27FC236}">
                  <a16:creationId xmlns:a16="http://schemas.microsoft.com/office/drawing/2014/main" xmlns="" id="{27747923-B79C-46E9-A3E5-3C814210A4C9}"/>
                </a:ext>
              </a:extLst>
            </p:cNvPr>
            <p:cNvSpPr/>
            <p:nvPr/>
          </p:nvSpPr>
          <p:spPr>
            <a:xfrm>
              <a:off x="0" y="1059462"/>
              <a:ext cx="12192000" cy="265900"/>
            </a:xfrm>
            <a:prstGeom prst="rect">
              <a:avLst/>
            </a:prstGeom>
            <a:gradFill>
              <a:gsLst>
                <a:gs pos="1322">
                  <a:schemeClr val="bg1">
                    <a:lumMod val="85000"/>
                  </a:schemeClr>
                </a:gs>
                <a:gs pos="26000">
                  <a:schemeClr val="bg1">
                    <a:lumMod val="75000"/>
                  </a:schemeClr>
                </a:gs>
                <a:gs pos="51116">
                  <a:schemeClr val="bg1">
                    <a:lumMod val="65000"/>
                  </a:schemeClr>
                </a:gs>
                <a:gs pos="78000">
                  <a:schemeClr val="bg1">
                    <a:lumMod val="7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0800000" scaled="0"/>
            </a:gradFill>
            <a:scene3d>
              <a:camera prst="orthographicFront"/>
              <a:lightRig rig="threePt" dir="t"/>
            </a:scene3d>
            <a:sp3d>
              <a:bevelT w="127000"/>
              <a:bevelB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" name="Resim 19">
              <a:extLst>
                <a:ext uri="{FF2B5EF4-FFF2-40B4-BE49-F238E27FC236}">
                  <a16:creationId xmlns:a16="http://schemas.microsoft.com/office/drawing/2014/main" xmlns="" id="{B23F79F0-B2E1-4C3C-9DDB-2AFBFC97C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3200" y="43009"/>
              <a:ext cx="988423" cy="988423"/>
            </a:xfrm>
            <a:prstGeom prst="rect">
              <a:avLst/>
            </a:prstGeom>
            <a:effectLst>
              <a:glow rad="457200">
                <a:schemeClr val="bg1">
                  <a:alpha val="40000"/>
                </a:schemeClr>
              </a:glow>
            </a:effectLst>
          </p:spPr>
        </p:pic>
        <p:pic>
          <p:nvPicPr>
            <p:cNvPr id="21" name="Resim 20">
              <a:extLst>
                <a:ext uri="{FF2B5EF4-FFF2-40B4-BE49-F238E27FC236}">
                  <a16:creationId xmlns:a16="http://schemas.microsoft.com/office/drawing/2014/main" xmlns="" id="{4319B060-E9F2-4037-B5CE-059C7FD37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868" y="43010"/>
              <a:ext cx="985466" cy="985466"/>
            </a:xfrm>
            <a:prstGeom prst="rect">
              <a:avLst/>
            </a:prstGeom>
            <a:effectLst>
              <a:glow rad="457200">
                <a:schemeClr val="bg1">
                  <a:alpha val="40000"/>
                </a:schemeClr>
              </a:glow>
            </a:effectLst>
          </p:spPr>
        </p:pic>
      </p:grpSp>
      <p:sp>
        <p:nvSpPr>
          <p:cNvPr id="23" name="Dikdörtgen 22">
            <a:extLst>
              <a:ext uri="{FF2B5EF4-FFF2-40B4-BE49-F238E27FC236}">
                <a16:creationId xmlns:a16="http://schemas.microsoft.com/office/drawing/2014/main" xmlns="" id="{9A6FF515-9414-42B5-8551-001100ACBB91}"/>
              </a:ext>
            </a:extLst>
          </p:cNvPr>
          <p:cNvSpPr/>
          <p:nvPr/>
        </p:nvSpPr>
        <p:spPr>
          <a:xfrm>
            <a:off x="941027" y="193960"/>
            <a:ext cx="72627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32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1234107" y="210191"/>
            <a:ext cx="6218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Sorunlar ve Çözüm Önerileri</a:t>
            </a:r>
            <a:endParaRPr lang="tr-TR" sz="3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Paralelkenar 6">
            <a:extLst>
              <a:ext uri="{FF2B5EF4-FFF2-40B4-BE49-F238E27FC236}">
                <a16:creationId xmlns:a16="http://schemas.microsoft.com/office/drawing/2014/main" xmlns="" id="{0C5AE608-0B3D-481A-9FD6-C56AC7252B5D}"/>
              </a:ext>
            </a:extLst>
          </p:cNvPr>
          <p:cNvSpPr/>
          <p:nvPr/>
        </p:nvSpPr>
        <p:spPr>
          <a:xfrm>
            <a:off x="-2" y="6497054"/>
            <a:ext cx="3367585" cy="360947"/>
          </a:xfrm>
          <a:custGeom>
            <a:avLst/>
            <a:gdLst>
              <a:gd name="connsiteX0" fmla="*/ 0 w 3162300"/>
              <a:gd name="connsiteY0" fmla="*/ 360947 h 360947"/>
              <a:gd name="connsiteX1" fmla="*/ 90237 w 3162300"/>
              <a:gd name="connsiteY1" fmla="*/ 0 h 360947"/>
              <a:gd name="connsiteX2" fmla="*/ 3162300 w 3162300"/>
              <a:gd name="connsiteY2" fmla="*/ 0 h 360947"/>
              <a:gd name="connsiteX3" fmla="*/ 3072063 w 3162300"/>
              <a:gd name="connsiteY3" fmla="*/ 360947 h 360947"/>
              <a:gd name="connsiteX4" fmla="*/ 0 w 3162300"/>
              <a:gd name="connsiteY4" fmla="*/ 360947 h 360947"/>
              <a:gd name="connsiteX0" fmla="*/ 0 w 3310346"/>
              <a:gd name="connsiteY0" fmla="*/ 360947 h 360947"/>
              <a:gd name="connsiteX1" fmla="*/ 90237 w 3310346"/>
              <a:gd name="connsiteY1" fmla="*/ 0 h 360947"/>
              <a:gd name="connsiteX2" fmla="*/ 3310346 w 3310346"/>
              <a:gd name="connsiteY2" fmla="*/ 0 h 360947"/>
              <a:gd name="connsiteX3" fmla="*/ 3072063 w 3310346"/>
              <a:gd name="connsiteY3" fmla="*/ 360947 h 360947"/>
              <a:gd name="connsiteX4" fmla="*/ 0 w 3310346"/>
              <a:gd name="connsiteY4" fmla="*/ 360947 h 360947"/>
              <a:gd name="connsiteX0" fmla="*/ 0 w 3423558"/>
              <a:gd name="connsiteY0" fmla="*/ 360947 h 360947"/>
              <a:gd name="connsiteX1" fmla="*/ 203449 w 3423558"/>
              <a:gd name="connsiteY1" fmla="*/ 0 h 360947"/>
              <a:gd name="connsiteX2" fmla="*/ 3423558 w 3423558"/>
              <a:gd name="connsiteY2" fmla="*/ 0 h 360947"/>
              <a:gd name="connsiteX3" fmla="*/ 3185275 w 3423558"/>
              <a:gd name="connsiteY3" fmla="*/ 360947 h 360947"/>
              <a:gd name="connsiteX4" fmla="*/ 0 w 3423558"/>
              <a:gd name="connsiteY4" fmla="*/ 360947 h 360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3558" h="360947">
                <a:moveTo>
                  <a:pt x="0" y="360947"/>
                </a:moveTo>
                <a:lnTo>
                  <a:pt x="203449" y="0"/>
                </a:lnTo>
                <a:lnTo>
                  <a:pt x="3423558" y="0"/>
                </a:lnTo>
                <a:lnTo>
                  <a:pt x="3185275" y="360947"/>
                </a:lnTo>
                <a:lnTo>
                  <a:pt x="0" y="360947"/>
                </a:lnTo>
                <a:close/>
              </a:path>
            </a:pathLst>
          </a:custGeom>
          <a:solidFill>
            <a:srgbClr val="039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i="1" dirty="0" smtClean="0"/>
              <a:t>ŞKA Cumhuriyet Ortaokulu</a:t>
            </a:r>
            <a:endParaRPr lang="tr-TR" b="1" i="1" dirty="0"/>
          </a:p>
        </p:txBody>
      </p:sp>
      <p:sp>
        <p:nvSpPr>
          <p:cNvPr id="13" name="Dikdörtgen 23"/>
          <p:cNvSpPr/>
          <p:nvPr/>
        </p:nvSpPr>
        <p:spPr>
          <a:xfrm flipH="1">
            <a:off x="7416429" y="-3175"/>
            <a:ext cx="1727572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039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0965126"/>
              </p:ext>
            </p:extLst>
          </p:nvPr>
        </p:nvGraphicFramePr>
        <p:xfrm>
          <a:off x="251520" y="1556793"/>
          <a:ext cx="8640960" cy="4790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0"/>
                <a:gridCol w="4320480"/>
              </a:tblGrid>
              <a:tr h="536386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Sorun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Çözüm Önerisi</a:t>
                      </a:r>
                      <a:endParaRPr lang="tr-TR" dirty="0"/>
                    </a:p>
                  </a:txBody>
                  <a:tcPr/>
                </a:tc>
              </a:tr>
              <a:tr h="6877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Yangın algılama ve alarm sisteminin çalışmaması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Sistemin eksikliklerinin giderilerek yenilenmesi</a:t>
                      </a:r>
                    </a:p>
                  </a:txBody>
                  <a:tcPr/>
                </a:tc>
              </a:tr>
              <a:tr h="536386">
                <a:tc>
                  <a:txBody>
                    <a:bodyPr/>
                    <a:lstStyle/>
                    <a:p>
                      <a:r>
                        <a:rPr lang="tr-TR" dirty="0" smtClean="0"/>
                        <a:t>Temiz ve pis su tesisatlarının</a:t>
                      </a:r>
                      <a:r>
                        <a:rPr lang="tr-TR" baseline="0" dirty="0" smtClean="0"/>
                        <a:t> sürekli arıza vermesi nedeniyle taşıyıcı perde betonlarda yıpranmalar meydana gelmesi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Yangın su deposu da dahil olmak üzere tüm ıslak zeminler,</a:t>
                      </a:r>
                      <a:r>
                        <a:rPr lang="tr-TR" baseline="0" dirty="0" smtClean="0"/>
                        <a:t> </a:t>
                      </a:r>
                      <a:r>
                        <a:rPr lang="tr-TR" dirty="0" smtClean="0"/>
                        <a:t>temiz ve pis su tesisatları</a:t>
                      </a:r>
                      <a:r>
                        <a:rPr lang="tr-TR" baseline="0" dirty="0" smtClean="0"/>
                        <a:t> ile tuvalet ve lavaboların yenilenmesi</a:t>
                      </a:r>
                      <a:endParaRPr lang="tr-TR" dirty="0"/>
                    </a:p>
                  </a:txBody>
                  <a:tcPr/>
                </a:tc>
              </a:tr>
              <a:tr h="53638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smtClean="0"/>
                        <a:t>Yağışlı</a:t>
                      </a:r>
                      <a:r>
                        <a:rPr lang="tr-TR" baseline="0" dirty="0" smtClean="0"/>
                        <a:t> havalardan sonra hem çatıdan hem de bodrumdan sızıntılar yaşanması</a:t>
                      </a:r>
                      <a:endParaRPr lang="tr-TR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Çatının tamamen sökülerek</a:t>
                      </a:r>
                      <a:r>
                        <a:rPr lang="tr-TR" baseline="0" dirty="0" smtClean="0"/>
                        <a:t> güncel malzemelerle yenilenmesi, binanın yan kısımlarının kazılarak sıvı yalıtımı yapılması, bodrum zeminine sıvı beton enjeksiyonu</a:t>
                      </a:r>
                    </a:p>
                  </a:txBody>
                  <a:tcPr/>
                </a:tc>
              </a:tr>
              <a:tr h="536386">
                <a:tc>
                  <a:txBody>
                    <a:bodyPr/>
                    <a:lstStyle/>
                    <a:p>
                      <a:r>
                        <a:rPr lang="tr-TR" dirty="0" smtClean="0"/>
                        <a:t>Ailelerin eğitim</a:t>
                      </a:r>
                      <a:r>
                        <a:rPr lang="tr-TR" baseline="0" dirty="0" smtClean="0"/>
                        <a:t> öğretim faaliyetlerine ve öğrencilerinin kişisel gelişimlerine karşı </a:t>
                      </a:r>
                      <a:r>
                        <a:rPr lang="tr-TR" dirty="0" smtClean="0"/>
                        <a:t>ilgisizliği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 smtClean="0"/>
                        <a:t>AvSPB</a:t>
                      </a:r>
                      <a:r>
                        <a:rPr lang="tr-TR" dirty="0" smtClean="0"/>
                        <a:t>, yerel yönetimler gibi kurumlarla işbirliğine gidilip Barış Yapı ve Halk Yapı odaklı ekonomik desteği de içeren aile bilgilendirme ve kültürel altyapı geliştirme çalışmaları yapılması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0109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 16">
            <a:extLst>
              <a:ext uri="{FF2B5EF4-FFF2-40B4-BE49-F238E27FC236}">
                <a16:creationId xmlns:a16="http://schemas.microsoft.com/office/drawing/2014/main" xmlns="" id="{AF906AF1-82DA-4546-A909-BC77B7E99E99}"/>
              </a:ext>
            </a:extLst>
          </p:cNvPr>
          <p:cNvGrpSpPr/>
          <p:nvPr/>
        </p:nvGrpSpPr>
        <p:grpSpPr>
          <a:xfrm>
            <a:off x="-2" y="-34880"/>
            <a:ext cx="9144000" cy="1280949"/>
            <a:chOff x="0" y="-15240"/>
            <a:chExt cx="12192000" cy="1340602"/>
          </a:xfrm>
        </p:grpSpPr>
        <p:sp>
          <p:nvSpPr>
            <p:cNvPr id="18" name="Dikdörtgen 17">
              <a:extLst>
                <a:ext uri="{FF2B5EF4-FFF2-40B4-BE49-F238E27FC236}">
                  <a16:creationId xmlns:a16="http://schemas.microsoft.com/office/drawing/2014/main" xmlns="" id="{107336B5-B723-4179-99EF-D30A48FBE5AD}"/>
                </a:ext>
              </a:extLst>
            </p:cNvPr>
            <p:cNvSpPr/>
            <p:nvPr/>
          </p:nvSpPr>
          <p:spPr>
            <a:xfrm>
              <a:off x="0" y="-15240"/>
              <a:ext cx="12192000" cy="1057771"/>
            </a:xfrm>
            <a:prstGeom prst="rect">
              <a:avLst/>
            </a:prstGeom>
            <a:gradFill flip="none" rotWithShape="1">
              <a:gsLst>
                <a:gs pos="1322">
                  <a:srgbClr val="C7D8EA"/>
                </a:gs>
                <a:gs pos="26000">
                  <a:srgbClr val="0070C0"/>
                </a:gs>
                <a:gs pos="51116">
                  <a:srgbClr val="002060"/>
                </a:gs>
                <a:gs pos="78000">
                  <a:srgbClr val="0070C0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0"/>
              <a:tileRect/>
            </a:gradFill>
            <a:scene3d>
              <a:camera prst="orthographicFront"/>
              <a:lightRig rig="threePt" dir="t"/>
            </a:scene3d>
            <a:sp3d>
              <a:bevelT w="127000" h="88900"/>
              <a:bevelB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Dikdörtgen 18">
              <a:extLst>
                <a:ext uri="{FF2B5EF4-FFF2-40B4-BE49-F238E27FC236}">
                  <a16:creationId xmlns:a16="http://schemas.microsoft.com/office/drawing/2014/main" xmlns="" id="{27747923-B79C-46E9-A3E5-3C814210A4C9}"/>
                </a:ext>
              </a:extLst>
            </p:cNvPr>
            <p:cNvSpPr/>
            <p:nvPr/>
          </p:nvSpPr>
          <p:spPr>
            <a:xfrm>
              <a:off x="0" y="1059462"/>
              <a:ext cx="12192000" cy="265900"/>
            </a:xfrm>
            <a:prstGeom prst="rect">
              <a:avLst/>
            </a:prstGeom>
            <a:gradFill>
              <a:gsLst>
                <a:gs pos="1322">
                  <a:schemeClr val="bg1">
                    <a:lumMod val="85000"/>
                  </a:schemeClr>
                </a:gs>
                <a:gs pos="26000">
                  <a:schemeClr val="bg1">
                    <a:lumMod val="75000"/>
                  </a:schemeClr>
                </a:gs>
                <a:gs pos="51116">
                  <a:schemeClr val="bg1">
                    <a:lumMod val="65000"/>
                  </a:schemeClr>
                </a:gs>
                <a:gs pos="78000">
                  <a:schemeClr val="bg1">
                    <a:lumMod val="7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0800000" scaled="0"/>
            </a:gradFill>
            <a:scene3d>
              <a:camera prst="orthographicFront"/>
              <a:lightRig rig="threePt" dir="t"/>
            </a:scene3d>
            <a:sp3d>
              <a:bevelT w="127000"/>
              <a:bevelB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" name="Resim 19">
              <a:extLst>
                <a:ext uri="{FF2B5EF4-FFF2-40B4-BE49-F238E27FC236}">
                  <a16:creationId xmlns:a16="http://schemas.microsoft.com/office/drawing/2014/main" xmlns="" id="{B23F79F0-B2E1-4C3C-9DDB-2AFBFC97C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3200" y="43009"/>
              <a:ext cx="988423" cy="988423"/>
            </a:xfrm>
            <a:prstGeom prst="rect">
              <a:avLst/>
            </a:prstGeom>
            <a:effectLst>
              <a:glow rad="457200">
                <a:schemeClr val="bg1">
                  <a:alpha val="40000"/>
                </a:schemeClr>
              </a:glow>
            </a:effectLst>
          </p:spPr>
        </p:pic>
        <p:pic>
          <p:nvPicPr>
            <p:cNvPr id="21" name="Resim 20">
              <a:extLst>
                <a:ext uri="{FF2B5EF4-FFF2-40B4-BE49-F238E27FC236}">
                  <a16:creationId xmlns:a16="http://schemas.microsoft.com/office/drawing/2014/main" xmlns="" id="{4319B060-E9F2-4037-B5CE-059C7FD37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868" y="43010"/>
              <a:ext cx="985466" cy="985466"/>
            </a:xfrm>
            <a:prstGeom prst="rect">
              <a:avLst/>
            </a:prstGeom>
            <a:effectLst>
              <a:glow rad="457200">
                <a:schemeClr val="bg1">
                  <a:alpha val="40000"/>
                </a:schemeClr>
              </a:glow>
            </a:effectLst>
          </p:spPr>
        </p:pic>
      </p:grpSp>
      <p:sp>
        <p:nvSpPr>
          <p:cNvPr id="23" name="Dikdörtgen 22">
            <a:extLst>
              <a:ext uri="{FF2B5EF4-FFF2-40B4-BE49-F238E27FC236}">
                <a16:creationId xmlns:a16="http://schemas.microsoft.com/office/drawing/2014/main" xmlns="" id="{9A6FF515-9414-42B5-8551-001100ACBB91}"/>
              </a:ext>
            </a:extLst>
          </p:cNvPr>
          <p:cNvSpPr/>
          <p:nvPr/>
        </p:nvSpPr>
        <p:spPr>
          <a:xfrm>
            <a:off x="941027" y="193960"/>
            <a:ext cx="72627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32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1234107" y="210191"/>
            <a:ext cx="6218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Sorunlar ve Çözüm Önerileri</a:t>
            </a:r>
            <a:endParaRPr lang="tr-TR" sz="3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Paralelkenar 6">
            <a:extLst>
              <a:ext uri="{FF2B5EF4-FFF2-40B4-BE49-F238E27FC236}">
                <a16:creationId xmlns:a16="http://schemas.microsoft.com/office/drawing/2014/main" xmlns="" id="{0C5AE608-0B3D-481A-9FD6-C56AC7252B5D}"/>
              </a:ext>
            </a:extLst>
          </p:cNvPr>
          <p:cNvSpPr/>
          <p:nvPr/>
        </p:nvSpPr>
        <p:spPr>
          <a:xfrm>
            <a:off x="-2" y="6497054"/>
            <a:ext cx="3367585" cy="360947"/>
          </a:xfrm>
          <a:custGeom>
            <a:avLst/>
            <a:gdLst>
              <a:gd name="connsiteX0" fmla="*/ 0 w 3162300"/>
              <a:gd name="connsiteY0" fmla="*/ 360947 h 360947"/>
              <a:gd name="connsiteX1" fmla="*/ 90237 w 3162300"/>
              <a:gd name="connsiteY1" fmla="*/ 0 h 360947"/>
              <a:gd name="connsiteX2" fmla="*/ 3162300 w 3162300"/>
              <a:gd name="connsiteY2" fmla="*/ 0 h 360947"/>
              <a:gd name="connsiteX3" fmla="*/ 3072063 w 3162300"/>
              <a:gd name="connsiteY3" fmla="*/ 360947 h 360947"/>
              <a:gd name="connsiteX4" fmla="*/ 0 w 3162300"/>
              <a:gd name="connsiteY4" fmla="*/ 360947 h 360947"/>
              <a:gd name="connsiteX0" fmla="*/ 0 w 3310346"/>
              <a:gd name="connsiteY0" fmla="*/ 360947 h 360947"/>
              <a:gd name="connsiteX1" fmla="*/ 90237 w 3310346"/>
              <a:gd name="connsiteY1" fmla="*/ 0 h 360947"/>
              <a:gd name="connsiteX2" fmla="*/ 3310346 w 3310346"/>
              <a:gd name="connsiteY2" fmla="*/ 0 h 360947"/>
              <a:gd name="connsiteX3" fmla="*/ 3072063 w 3310346"/>
              <a:gd name="connsiteY3" fmla="*/ 360947 h 360947"/>
              <a:gd name="connsiteX4" fmla="*/ 0 w 3310346"/>
              <a:gd name="connsiteY4" fmla="*/ 360947 h 360947"/>
              <a:gd name="connsiteX0" fmla="*/ 0 w 3423558"/>
              <a:gd name="connsiteY0" fmla="*/ 360947 h 360947"/>
              <a:gd name="connsiteX1" fmla="*/ 203449 w 3423558"/>
              <a:gd name="connsiteY1" fmla="*/ 0 h 360947"/>
              <a:gd name="connsiteX2" fmla="*/ 3423558 w 3423558"/>
              <a:gd name="connsiteY2" fmla="*/ 0 h 360947"/>
              <a:gd name="connsiteX3" fmla="*/ 3185275 w 3423558"/>
              <a:gd name="connsiteY3" fmla="*/ 360947 h 360947"/>
              <a:gd name="connsiteX4" fmla="*/ 0 w 3423558"/>
              <a:gd name="connsiteY4" fmla="*/ 360947 h 360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3558" h="360947">
                <a:moveTo>
                  <a:pt x="0" y="360947"/>
                </a:moveTo>
                <a:lnTo>
                  <a:pt x="203449" y="0"/>
                </a:lnTo>
                <a:lnTo>
                  <a:pt x="3423558" y="0"/>
                </a:lnTo>
                <a:lnTo>
                  <a:pt x="3185275" y="360947"/>
                </a:lnTo>
                <a:lnTo>
                  <a:pt x="0" y="360947"/>
                </a:lnTo>
                <a:close/>
              </a:path>
            </a:pathLst>
          </a:custGeom>
          <a:solidFill>
            <a:srgbClr val="039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i="1" dirty="0" smtClean="0"/>
              <a:t>ŞKA Cumhuriyet Ortaokulu</a:t>
            </a:r>
            <a:endParaRPr lang="tr-TR" b="1" i="1" dirty="0"/>
          </a:p>
        </p:txBody>
      </p:sp>
      <p:sp>
        <p:nvSpPr>
          <p:cNvPr id="13" name="Dikdörtgen 23"/>
          <p:cNvSpPr/>
          <p:nvPr/>
        </p:nvSpPr>
        <p:spPr>
          <a:xfrm flipH="1">
            <a:off x="7416429" y="-3175"/>
            <a:ext cx="1727572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039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9392764"/>
              </p:ext>
            </p:extLst>
          </p:nvPr>
        </p:nvGraphicFramePr>
        <p:xfrm>
          <a:off x="251520" y="1556793"/>
          <a:ext cx="8640960" cy="46511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0"/>
                <a:gridCol w="4320480"/>
              </a:tblGrid>
              <a:tr h="536386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Sorun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Çözüm Önerisi</a:t>
                      </a:r>
                      <a:endParaRPr lang="tr-TR" dirty="0"/>
                    </a:p>
                  </a:txBody>
                  <a:tcPr/>
                </a:tc>
              </a:tr>
              <a:tr h="6877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Güvenlik ihlalleri ve okul</a:t>
                      </a:r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yerleşkesine zarar verilmesi</a:t>
                      </a:r>
                      <a:endParaRPr lang="tr-TR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Bahçe girişinde sürekli görev yapacak bir</a:t>
                      </a:r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görevli çalıştırılması, bahçenin tel örgülerinin ve duvarlarının gerekli tamiratlarla güçlendirilmesi, kamera sisteminin KGYS entegre edilmesi, sık polis devriyesi</a:t>
                      </a:r>
                      <a:endParaRPr lang="tr-TR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536386">
                <a:tc>
                  <a:txBody>
                    <a:bodyPr/>
                    <a:lstStyle/>
                    <a:p>
                      <a:r>
                        <a:rPr lang="tr-TR" dirty="0" smtClean="0"/>
                        <a:t>Bahçe zeminin tamamına yakınının beton olması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Spor alanlarının tartan</a:t>
                      </a:r>
                      <a:r>
                        <a:rPr lang="tr-TR" baseline="0" dirty="0" smtClean="0"/>
                        <a:t> pist gibi yumuşak bir malzemeyle kaplanması, betonun belli yerlerde kırılarak yeşil alan büyüklüğünün artırılması</a:t>
                      </a:r>
                      <a:endParaRPr lang="tr-TR" dirty="0"/>
                    </a:p>
                  </a:txBody>
                  <a:tcPr/>
                </a:tc>
              </a:tr>
              <a:tr h="53638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smtClean="0"/>
                        <a:t>İkili eğitim</a:t>
                      </a:r>
                      <a:endParaRPr lang="tr-TR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aseline="0" dirty="0" smtClean="0"/>
                        <a:t>Uzun vadede Cumhuriyet İlkokulu’nun kendisine ait binaya geçerek okulumuzun tekli eğitime geçiş yapması, kısa vadede ders saati sürelerinin azaltılması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727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 16">
            <a:extLst>
              <a:ext uri="{FF2B5EF4-FFF2-40B4-BE49-F238E27FC236}">
                <a16:creationId xmlns:a16="http://schemas.microsoft.com/office/drawing/2014/main" xmlns="" id="{AF906AF1-82DA-4546-A909-BC77B7E99E99}"/>
              </a:ext>
            </a:extLst>
          </p:cNvPr>
          <p:cNvGrpSpPr/>
          <p:nvPr/>
        </p:nvGrpSpPr>
        <p:grpSpPr>
          <a:xfrm>
            <a:off x="-2" y="-34880"/>
            <a:ext cx="9144000" cy="1280949"/>
            <a:chOff x="0" y="-15240"/>
            <a:chExt cx="12192000" cy="1340602"/>
          </a:xfrm>
        </p:grpSpPr>
        <p:sp>
          <p:nvSpPr>
            <p:cNvPr id="18" name="Dikdörtgen 17">
              <a:extLst>
                <a:ext uri="{FF2B5EF4-FFF2-40B4-BE49-F238E27FC236}">
                  <a16:creationId xmlns:a16="http://schemas.microsoft.com/office/drawing/2014/main" xmlns="" id="{107336B5-B723-4179-99EF-D30A48FBE5AD}"/>
                </a:ext>
              </a:extLst>
            </p:cNvPr>
            <p:cNvSpPr/>
            <p:nvPr/>
          </p:nvSpPr>
          <p:spPr>
            <a:xfrm>
              <a:off x="0" y="-15240"/>
              <a:ext cx="12192000" cy="1057771"/>
            </a:xfrm>
            <a:prstGeom prst="rect">
              <a:avLst/>
            </a:prstGeom>
            <a:gradFill flip="none" rotWithShape="1">
              <a:gsLst>
                <a:gs pos="1322">
                  <a:srgbClr val="C7D8EA"/>
                </a:gs>
                <a:gs pos="26000">
                  <a:srgbClr val="0070C0"/>
                </a:gs>
                <a:gs pos="51116">
                  <a:srgbClr val="002060"/>
                </a:gs>
                <a:gs pos="78000">
                  <a:srgbClr val="0070C0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0"/>
              <a:tileRect/>
            </a:gradFill>
            <a:scene3d>
              <a:camera prst="orthographicFront"/>
              <a:lightRig rig="threePt" dir="t"/>
            </a:scene3d>
            <a:sp3d>
              <a:bevelT w="127000" h="88900"/>
              <a:bevelB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Dikdörtgen 18">
              <a:extLst>
                <a:ext uri="{FF2B5EF4-FFF2-40B4-BE49-F238E27FC236}">
                  <a16:creationId xmlns:a16="http://schemas.microsoft.com/office/drawing/2014/main" xmlns="" id="{27747923-B79C-46E9-A3E5-3C814210A4C9}"/>
                </a:ext>
              </a:extLst>
            </p:cNvPr>
            <p:cNvSpPr/>
            <p:nvPr/>
          </p:nvSpPr>
          <p:spPr>
            <a:xfrm>
              <a:off x="0" y="1059462"/>
              <a:ext cx="12192000" cy="265900"/>
            </a:xfrm>
            <a:prstGeom prst="rect">
              <a:avLst/>
            </a:prstGeom>
            <a:gradFill>
              <a:gsLst>
                <a:gs pos="1322">
                  <a:schemeClr val="bg1">
                    <a:lumMod val="85000"/>
                  </a:schemeClr>
                </a:gs>
                <a:gs pos="26000">
                  <a:schemeClr val="bg1">
                    <a:lumMod val="75000"/>
                  </a:schemeClr>
                </a:gs>
                <a:gs pos="51116">
                  <a:schemeClr val="bg1">
                    <a:lumMod val="65000"/>
                  </a:schemeClr>
                </a:gs>
                <a:gs pos="78000">
                  <a:schemeClr val="bg1">
                    <a:lumMod val="7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0800000" scaled="0"/>
            </a:gradFill>
            <a:scene3d>
              <a:camera prst="orthographicFront"/>
              <a:lightRig rig="threePt" dir="t"/>
            </a:scene3d>
            <a:sp3d>
              <a:bevelT w="127000"/>
              <a:bevelB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" name="Resim 19">
              <a:extLst>
                <a:ext uri="{FF2B5EF4-FFF2-40B4-BE49-F238E27FC236}">
                  <a16:creationId xmlns:a16="http://schemas.microsoft.com/office/drawing/2014/main" xmlns="" id="{B23F79F0-B2E1-4C3C-9DDB-2AFBFC97C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3200" y="43009"/>
              <a:ext cx="988423" cy="988423"/>
            </a:xfrm>
            <a:prstGeom prst="rect">
              <a:avLst/>
            </a:prstGeom>
            <a:effectLst>
              <a:glow rad="457200">
                <a:schemeClr val="bg1">
                  <a:alpha val="40000"/>
                </a:schemeClr>
              </a:glow>
            </a:effectLst>
          </p:spPr>
        </p:pic>
        <p:pic>
          <p:nvPicPr>
            <p:cNvPr id="21" name="Resim 20">
              <a:extLst>
                <a:ext uri="{FF2B5EF4-FFF2-40B4-BE49-F238E27FC236}">
                  <a16:creationId xmlns:a16="http://schemas.microsoft.com/office/drawing/2014/main" xmlns="" id="{4319B060-E9F2-4037-B5CE-059C7FD37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868" y="43010"/>
              <a:ext cx="985466" cy="985466"/>
            </a:xfrm>
            <a:prstGeom prst="rect">
              <a:avLst/>
            </a:prstGeom>
            <a:effectLst>
              <a:glow rad="457200">
                <a:schemeClr val="bg1">
                  <a:alpha val="40000"/>
                </a:schemeClr>
              </a:glow>
            </a:effectLst>
          </p:spPr>
        </p:pic>
      </p:grpSp>
      <p:sp>
        <p:nvSpPr>
          <p:cNvPr id="23" name="Dikdörtgen 22">
            <a:extLst>
              <a:ext uri="{FF2B5EF4-FFF2-40B4-BE49-F238E27FC236}">
                <a16:creationId xmlns:a16="http://schemas.microsoft.com/office/drawing/2014/main" xmlns="" id="{9A6FF515-9414-42B5-8551-001100ACBB91}"/>
              </a:ext>
            </a:extLst>
          </p:cNvPr>
          <p:cNvSpPr/>
          <p:nvPr/>
        </p:nvSpPr>
        <p:spPr>
          <a:xfrm>
            <a:off x="941027" y="193960"/>
            <a:ext cx="72627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32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1234107" y="210191"/>
            <a:ext cx="6218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Sorunlar ve Çözüm Önerileri</a:t>
            </a:r>
            <a:endParaRPr lang="tr-TR" sz="3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Paralelkenar 6">
            <a:extLst>
              <a:ext uri="{FF2B5EF4-FFF2-40B4-BE49-F238E27FC236}">
                <a16:creationId xmlns:a16="http://schemas.microsoft.com/office/drawing/2014/main" xmlns="" id="{0C5AE608-0B3D-481A-9FD6-C56AC7252B5D}"/>
              </a:ext>
            </a:extLst>
          </p:cNvPr>
          <p:cNvSpPr/>
          <p:nvPr/>
        </p:nvSpPr>
        <p:spPr>
          <a:xfrm>
            <a:off x="-2" y="6497054"/>
            <a:ext cx="3367585" cy="360947"/>
          </a:xfrm>
          <a:custGeom>
            <a:avLst/>
            <a:gdLst>
              <a:gd name="connsiteX0" fmla="*/ 0 w 3162300"/>
              <a:gd name="connsiteY0" fmla="*/ 360947 h 360947"/>
              <a:gd name="connsiteX1" fmla="*/ 90237 w 3162300"/>
              <a:gd name="connsiteY1" fmla="*/ 0 h 360947"/>
              <a:gd name="connsiteX2" fmla="*/ 3162300 w 3162300"/>
              <a:gd name="connsiteY2" fmla="*/ 0 h 360947"/>
              <a:gd name="connsiteX3" fmla="*/ 3072063 w 3162300"/>
              <a:gd name="connsiteY3" fmla="*/ 360947 h 360947"/>
              <a:gd name="connsiteX4" fmla="*/ 0 w 3162300"/>
              <a:gd name="connsiteY4" fmla="*/ 360947 h 360947"/>
              <a:gd name="connsiteX0" fmla="*/ 0 w 3310346"/>
              <a:gd name="connsiteY0" fmla="*/ 360947 h 360947"/>
              <a:gd name="connsiteX1" fmla="*/ 90237 w 3310346"/>
              <a:gd name="connsiteY1" fmla="*/ 0 h 360947"/>
              <a:gd name="connsiteX2" fmla="*/ 3310346 w 3310346"/>
              <a:gd name="connsiteY2" fmla="*/ 0 h 360947"/>
              <a:gd name="connsiteX3" fmla="*/ 3072063 w 3310346"/>
              <a:gd name="connsiteY3" fmla="*/ 360947 h 360947"/>
              <a:gd name="connsiteX4" fmla="*/ 0 w 3310346"/>
              <a:gd name="connsiteY4" fmla="*/ 360947 h 360947"/>
              <a:gd name="connsiteX0" fmla="*/ 0 w 3423558"/>
              <a:gd name="connsiteY0" fmla="*/ 360947 h 360947"/>
              <a:gd name="connsiteX1" fmla="*/ 203449 w 3423558"/>
              <a:gd name="connsiteY1" fmla="*/ 0 h 360947"/>
              <a:gd name="connsiteX2" fmla="*/ 3423558 w 3423558"/>
              <a:gd name="connsiteY2" fmla="*/ 0 h 360947"/>
              <a:gd name="connsiteX3" fmla="*/ 3185275 w 3423558"/>
              <a:gd name="connsiteY3" fmla="*/ 360947 h 360947"/>
              <a:gd name="connsiteX4" fmla="*/ 0 w 3423558"/>
              <a:gd name="connsiteY4" fmla="*/ 360947 h 360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3558" h="360947">
                <a:moveTo>
                  <a:pt x="0" y="360947"/>
                </a:moveTo>
                <a:lnTo>
                  <a:pt x="203449" y="0"/>
                </a:lnTo>
                <a:lnTo>
                  <a:pt x="3423558" y="0"/>
                </a:lnTo>
                <a:lnTo>
                  <a:pt x="3185275" y="360947"/>
                </a:lnTo>
                <a:lnTo>
                  <a:pt x="0" y="360947"/>
                </a:lnTo>
                <a:close/>
              </a:path>
            </a:pathLst>
          </a:custGeom>
          <a:solidFill>
            <a:srgbClr val="039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i="1" dirty="0" smtClean="0"/>
              <a:t>ŞKA Cumhuriyet Ortaokulu</a:t>
            </a:r>
            <a:endParaRPr lang="tr-TR" b="1" i="1" dirty="0"/>
          </a:p>
        </p:txBody>
      </p:sp>
      <p:sp>
        <p:nvSpPr>
          <p:cNvPr id="13" name="Dikdörtgen 23"/>
          <p:cNvSpPr/>
          <p:nvPr/>
        </p:nvSpPr>
        <p:spPr>
          <a:xfrm flipH="1">
            <a:off x="7416429" y="-3175"/>
            <a:ext cx="1727572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039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6398672"/>
              </p:ext>
            </p:extLst>
          </p:nvPr>
        </p:nvGraphicFramePr>
        <p:xfrm>
          <a:off x="251520" y="1556793"/>
          <a:ext cx="8640960" cy="38282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0"/>
                <a:gridCol w="4320480"/>
              </a:tblGrid>
              <a:tr h="536386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Sorun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Çözüm Önerisi</a:t>
                      </a:r>
                      <a:endParaRPr lang="tr-TR" dirty="0"/>
                    </a:p>
                  </a:txBody>
                  <a:tcPr/>
                </a:tc>
              </a:tr>
              <a:tr h="6877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Kantin</a:t>
                      </a:r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işletmecisi ile yaşanan sorunlar</a:t>
                      </a:r>
                      <a:endParaRPr lang="tr-TR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Mevcut kantin işletmecisinin tahliyesine</a:t>
                      </a:r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getirilen durdurma kararının kaldırılarak k</a:t>
                      </a:r>
                      <a:r>
                        <a:rPr lang="tr-T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antin ihalesinin</a:t>
                      </a:r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yenilenmesi</a:t>
                      </a:r>
                      <a:endParaRPr lang="tr-TR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536386">
                <a:tc>
                  <a:txBody>
                    <a:bodyPr/>
                    <a:lstStyle/>
                    <a:p>
                      <a:r>
                        <a:rPr lang="tr-TR" dirty="0" smtClean="0"/>
                        <a:t>5. sınıfa başlayacak öğrencilerin sahte adres değişikliği yoluyla başka ortaokullara</a:t>
                      </a:r>
                      <a:r>
                        <a:rPr lang="tr-TR" baseline="0" dirty="0" smtClean="0"/>
                        <a:t> nakil edilmesi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Diğer okullara öğrencinin adres değişikliğinin kolluk kuvvetlerince doğrulanmasının</a:t>
                      </a:r>
                      <a:r>
                        <a:rPr lang="tr-TR" baseline="0" dirty="0" smtClean="0"/>
                        <a:t> ardından nakil işleminin gerçekleştirilmesi</a:t>
                      </a:r>
                      <a:endParaRPr lang="tr-TR" dirty="0"/>
                    </a:p>
                  </a:txBody>
                  <a:tcPr/>
                </a:tc>
              </a:tr>
              <a:tr h="536386">
                <a:tc>
                  <a:txBody>
                    <a:bodyPr/>
                    <a:lstStyle/>
                    <a:p>
                      <a:r>
                        <a:rPr lang="tr-TR" dirty="0" smtClean="0"/>
                        <a:t>e-Sınav merkezinin faal hale getirilmesi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Kesintisiz</a:t>
                      </a:r>
                      <a:r>
                        <a:rPr lang="tr-TR" baseline="0" dirty="0" smtClean="0"/>
                        <a:t> g</a:t>
                      </a:r>
                      <a:r>
                        <a:rPr lang="tr-TR" dirty="0" smtClean="0"/>
                        <a:t>üç kaynağında</a:t>
                      </a:r>
                      <a:r>
                        <a:rPr lang="tr-TR" baseline="0" dirty="0" smtClean="0"/>
                        <a:t> yaşanan enerji sorununun çözülmesi;</a:t>
                      </a:r>
                      <a:r>
                        <a:rPr lang="tr-TR" dirty="0" smtClean="0"/>
                        <a:t> demir parmaklık, bağımsız</a:t>
                      </a:r>
                      <a:r>
                        <a:rPr lang="tr-TR" baseline="0" dirty="0" smtClean="0"/>
                        <a:t> giriş, engelli rampası gibi başlangıçta planlanan eksikliklerin tamamlanması</a:t>
                      </a:r>
                      <a:endParaRPr lang="tr-T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26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ralelkenar 6">
            <a:extLst>
              <a:ext uri="{FF2B5EF4-FFF2-40B4-BE49-F238E27FC236}">
                <a16:creationId xmlns:a16="http://schemas.microsoft.com/office/drawing/2014/main" xmlns="" id="{18975C42-58A7-4727-8807-98F90E3CC1C0}"/>
              </a:ext>
            </a:extLst>
          </p:cNvPr>
          <p:cNvSpPr/>
          <p:nvPr/>
        </p:nvSpPr>
        <p:spPr>
          <a:xfrm>
            <a:off x="2287741" y="2790516"/>
            <a:ext cx="4559727" cy="1276969"/>
          </a:xfrm>
          <a:prstGeom prst="roundRect">
            <a:avLst/>
          </a:prstGeom>
          <a:solidFill>
            <a:srgbClr val="007AB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600" b="1" dirty="0">
                <a:solidFill>
                  <a:srgbClr val="FFFFFF"/>
                </a:solidFill>
                <a:latin typeface="Calibri"/>
              </a:rPr>
              <a:t>ARZ EDERİZ</a:t>
            </a:r>
          </a:p>
        </p:txBody>
      </p:sp>
      <p:sp>
        <p:nvSpPr>
          <p:cNvPr id="4" name="Paralelkenar 6">
            <a:extLst>
              <a:ext uri="{FF2B5EF4-FFF2-40B4-BE49-F238E27FC236}">
                <a16:creationId xmlns:a16="http://schemas.microsoft.com/office/drawing/2014/main" xmlns="" id="{0C5AE608-0B3D-481A-9FD6-C56AC7252B5D}"/>
              </a:ext>
            </a:extLst>
          </p:cNvPr>
          <p:cNvSpPr/>
          <p:nvPr/>
        </p:nvSpPr>
        <p:spPr>
          <a:xfrm>
            <a:off x="-2" y="6497054"/>
            <a:ext cx="3367585" cy="360947"/>
          </a:xfrm>
          <a:custGeom>
            <a:avLst/>
            <a:gdLst>
              <a:gd name="connsiteX0" fmla="*/ 0 w 3162300"/>
              <a:gd name="connsiteY0" fmla="*/ 360947 h 360947"/>
              <a:gd name="connsiteX1" fmla="*/ 90237 w 3162300"/>
              <a:gd name="connsiteY1" fmla="*/ 0 h 360947"/>
              <a:gd name="connsiteX2" fmla="*/ 3162300 w 3162300"/>
              <a:gd name="connsiteY2" fmla="*/ 0 h 360947"/>
              <a:gd name="connsiteX3" fmla="*/ 3072063 w 3162300"/>
              <a:gd name="connsiteY3" fmla="*/ 360947 h 360947"/>
              <a:gd name="connsiteX4" fmla="*/ 0 w 3162300"/>
              <a:gd name="connsiteY4" fmla="*/ 360947 h 360947"/>
              <a:gd name="connsiteX0" fmla="*/ 0 w 3310346"/>
              <a:gd name="connsiteY0" fmla="*/ 360947 h 360947"/>
              <a:gd name="connsiteX1" fmla="*/ 90237 w 3310346"/>
              <a:gd name="connsiteY1" fmla="*/ 0 h 360947"/>
              <a:gd name="connsiteX2" fmla="*/ 3310346 w 3310346"/>
              <a:gd name="connsiteY2" fmla="*/ 0 h 360947"/>
              <a:gd name="connsiteX3" fmla="*/ 3072063 w 3310346"/>
              <a:gd name="connsiteY3" fmla="*/ 360947 h 360947"/>
              <a:gd name="connsiteX4" fmla="*/ 0 w 3310346"/>
              <a:gd name="connsiteY4" fmla="*/ 360947 h 360947"/>
              <a:gd name="connsiteX0" fmla="*/ 0 w 3423558"/>
              <a:gd name="connsiteY0" fmla="*/ 360947 h 360947"/>
              <a:gd name="connsiteX1" fmla="*/ 203449 w 3423558"/>
              <a:gd name="connsiteY1" fmla="*/ 0 h 360947"/>
              <a:gd name="connsiteX2" fmla="*/ 3423558 w 3423558"/>
              <a:gd name="connsiteY2" fmla="*/ 0 h 360947"/>
              <a:gd name="connsiteX3" fmla="*/ 3185275 w 3423558"/>
              <a:gd name="connsiteY3" fmla="*/ 360947 h 360947"/>
              <a:gd name="connsiteX4" fmla="*/ 0 w 3423558"/>
              <a:gd name="connsiteY4" fmla="*/ 360947 h 360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3558" h="360947">
                <a:moveTo>
                  <a:pt x="0" y="360947"/>
                </a:moveTo>
                <a:lnTo>
                  <a:pt x="203449" y="0"/>
                </a:lnTo>
                <a:lnTo>
                  <a:pt x="3423558" y="0"/>
                </a:lnTo>
                <a:lnTo>
                  <a:pt x="3185275" y="360947"/>
                </a:lnTo>
                <a:lnTo>
                  <a:pt x="0" y="360947"/>
                </a:lnTo>
                <a:close/>
              </a:path>
            </a:pathLst>
          </a:custGeom>
          <a:solidFill>
            <a:srgbClr val="039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i="1" dirty="0"/>
              <a:t>ŞKA Cumhuriyet Ortaokulu</a:t>
            </a:r>
            <a:endParaRPr lang="tr-TR" b="1" i="1" dirty="0"/>
          </a:p>
        </p:txBody>
      </p:sp>
    </p:spTree>
    <p:extLst>
      <p:ext uri="{BB962C8B-B14F-4D97-AF65-F5344CB8AC3E}">
        <p14:creationId xmlns:p14="http://schemas.microsoft.com/office/powerpoint/2010/main" val="373004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 16">
            <a:extLst>
              <a:ext uri="{FF2B5EF4-FFF2-40B4-BE49-F238E27FC236}">
                <a16:creationId xmlns:a16="http://schemas.microsoft.com/office/drawing/2014/main" xmlns="" id="{AF906AF1-82DA-4546-A909-BC77B7E99E99}"/>
              </a:ext>
            </a:extLst>
          </p:cNvPr>
          <p:cNvGrpSpPr/>
          <p:nvPr/>
        </p:nvGrpSpPr>
        <p:grpSpPr>
          <a:xfrm>
            <a:off x="-2" y="-34880"/>
            <a:ext cx="9144000" cy="1280949"/>
            <a:chOff x="0" y="-15240"/>
            <a:chExt cx="12192000" cy="1340602"/>
          </a:xfrm>
        </p:grpSpPr>
        <p:sp>
          <p:nvSpPr>
            <p:cNvPr id="18" name="Dikdörtgen 17">
              <a:extLst>
                <a:ext uri="{FF2B5EF4-FFF2-40B4-BE49-F238E27FC236}">
                  <a16:creationId xmlns:a16="http://schemas.microsoft.com/office/drawing/2014/main" xmlns="" id="{107336B5-B723-4179-99EF-D30A48FBE5AD}"/>
                </a:ext>
              </a:extLst>
            </p:cNvPr>
            <p:cNvSpPr/>
            <p:nvPr/>
          </p:nvSpPr>
          <p:spPr>
            <a:xfrm>
              <a:off x="0" y="-15240"/>
              <a:ext cx="12192000" cy="1057771"/>
            </a:xfrm>
            <a:prstGeom prst="rect">
              <a:avLst/>
            </a:prstGeom>
            <a:gradFill flip="none" rotWithShape="1">
              <a:gsLst>
                <a:gs pos="1322">
                  <a:srgbClr val="C7D8EA"/>
                </a:gs>
                <a:gs pos="26000">
                  <a:srgbClr val="0070C0"/>
                </a:gs>
                <a:gs pos="51116">
                  <a:srgbClr val="002060"/>
                </a:gs>
                <a:gs pos="78000">
                  <a:srgbClr val="0070C0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0"/>
              <a:tileRect/>
            </a:gradFill>
            <a:scene3d>
              <a:camera prst="orthographicFront"/>
              <a:lightRig rig="threePt" dir="t"/>
            </a:scene3d>
            <a:sp3d>
              <a:bevelT w="127000" h="88900"/>
              <a:bevelB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Dikdörtgen 18">
              <a:extLst>
                <a:ext uri="{FF2B5EF4-FFF2-40B4-BE49-F238E27FC236}">
                  <a16:creationId xmlns:a16="http://schemas.microsoft.com/office/drawing/2014/main" xmlns="" id="{27747923-B79C-46E9-A3E5-3C814210A4C9}"/>
                </a:ext>
              </a:extLst>
            </p:cNvPr>
            <p:cNvSpPr/>
            <p:nvPr/>
          </p:nvSpPr>
          <p:spPr>
            <a:xfrm>
              <a:off x="0" y="1059462"/>
              <a:ext cx="12192000" cy="265900"/>
            </a:xfrm>
            <a:prstGeom prst="rect">
              <a:avLst/>
            </a:prstGeom>
            <a:gradFill>
              <a:gsLst>
                <a:gs pos="1322">
                  <a:schemeClr val="bg1">
                    <a:lumMod val="85000"/>
                  </a:schemeClr>
                </a:gs>
                <a:gs pos="26000">
                  <a:schemeClr val="bg1">
                    <a:lumMod val="75000"/>
                  </a:schemeClr>
                </a:gs>
                <a:gs pos="51116">
                  <a:schemeClr val="bg1">
                    <a:lumMod val="65000"/>
                  </a:schemeClr>
                </a:gs>
                <a:gs pos="78000">
                  <a:schemeClr val="bg1">
                    <a:lumMod val="7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0800000" scaled="0"/>
            </a:gradFill>
            <a:scene3d>
              <a:camera prst="orthographicFront"/>
              <a:lightRig rig="threePt" dir="t"/>
            </a:scene3d>
            <a:sp3d>
              <a:bevelT w="127000"/>
              <a:bevelB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" name="Resim 19">
              <a:extLst>
                <a:ext uri="{FF2B5EF4-FFF2-40B4-BE49-F238E27FC236}">
                  <a16:creationId xmlns:a16="http://schemas.microsoft.com/office/drawing/2014/main" xmlns="" id="{B23F79F0-B2E1-4C3C-9DDB-2AFBFC97C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3200" y="43009"/>
              <a:ext cx="988423" cy="988423"/>
            </a:xfrm>
            <a:prstGeom prst="rect">
              <a:avLst/>
            </a:prstGeom>
            <a:effectLst>
              <a:glow rad="457200">
                <a:schemeClr val="bg1">
                  <a:alpha val="40000"/>
                </a:schemeClr>
              </a:glow>
            </a:effectLst>
          </p:spPr>
        </p:pic>
        <p:pic>
          <p:nvPicPr>
            <p:cNvPr id="21" name="Resim 20">
              <a:extLst>
                <a:ext uri="{FF2B5EF4-FFF2-40B4-BE49-F238E27FC236}">
                  <a16:creationId xmlns:a16="http://schemas.microsoft.com/office/drawing/2014/main" xmlns="" id="{4319B060-E9F2-4037-B5CE-059C7FD37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868" y="43010"/>
              <a:ext cx="985466" cy="985466"/>
            </a:xfrm>
            <a:prstGeom prst="rect">
              <a:avLst/>
            </a:prstGeom>
            <a:effectLst>
              <a:glow rad="457200">
                <a:schemeClr val="bg1">
                  <a:alpha val="40000"/>
                </a:schemeClr>
              </a:glow>
            </a:effectLst>
          </p:spPr>
        </p:pic>
      </p:grpSp>
      <p:sp>
        <p:nvSpPr>
          <p:cNvPr id="23" name="Dikdörtgen 22">
            <a:extLst>
              <a:ext uri="{FF2B5EF4-FFF2-40B4-BE49-F238E27FC236}">
                <a16:creationId xmlns:a16="http://schemas.microsoft.com/office/drawing/2014/main" xmlns="" id="{9A6FF515-9414-42B5-8551-001100ACBB91}"/>
              </a:ext>
            </a:extLst>
          </p:cNvPr>
          <p:cNvSpPr/>
          <p:nvPr/>
        </p:nvSpPr>
        <p:spPr>
          <a:xfrm>
            <a:off x="941027" y="193960"/>
            <a:ext cx="72627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32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2155278" y="210191"/>
            <a:ext cx="43758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Okul Binamız </a:t>
            </a:r>
            <a:endParaRPr lang="tr-TR" sz="3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Paralelkenar 6">
            <a:extLst>
              <a:ext uri="{FF2B5EF4-FFF2-40B4-BE49-F238E27FC236}">
                <a16:creationId xmlns:a16="http://schemas.microsoft.com/office/drawing/2014/main" xmlns="" id="{0C5AE608-0B3D-481A-9FD6-C56AC7252B5D}"/>
              </a:ext>
            </a:extLst>
          </p:cNvPr>
          <p:cNvSpPr/>
          <p:nvPr/>
        </p:nvSpPr>
        <p:spPr>
          <a:xfrm>
            <a:off x="-2" y="6497054"/>
            <a:ext cx="3367585" cy="360947"/>
          </a:xfrm>
          <a:custGeom>
            <a:avLst/>
            <a:gdLst>
              <a:gd name="connsiteX0" fmla="*/ 0 w 3162300"/>
              <a:gd name="connsiteY0" fmla="*/ 360947 h 360947"/>
              <a:gd name="connsiteX1" fmla="*/ 90237 w 3162300"/>
              <a:gd name="connsiteY1" fmla="*/ 0 h 360947"/>
              <a:gd name="connsiteX2" fmla="*/ 3162300 w 3162300"/>
              <a:gd name="connsiteY2" fmla="*/ 0 h 360947"/>
              <a:gd name="connsiteX3" fmla="*/ 3072063 w 3162300"/>
              <a:gd name="connsiteY3" fmla="*/ 360947 h 360947"/>
              <a:gd name="connsiteX4" fmla="*/ 0 w 3162300"/>
              <a:gd name="connsiteY4" fmla="*/ 360947 h 360947"/>
              <a:gd name="connsiteX0" fmla="*/ 0 w 3310346"/>
              <a:gd name="connsiteY0" fmla="*/ 360947 h 360947"/>
              <a:gd name="connsiteX1" fmla="*/ 90237 w 3310346"/>
              <a:gd name="connsiteY1" fmla="*/ 0 h 360947"/>
              <a:gd name="connsiteX2" fmla="*/ 3310346 w 3310346"/>
              <a:gd name="connsiteY2" fmla="*/ 0 h 360947"/>
              <a:gd name="connsiteX3" fmla="*/ 3072063 w 3310346"/>
              <a:gd name="connsiteY3" fmla="*/ 360947 h 360947"/>
              <a:gd name="connsiteX4" fmla="*/ 0 w 3310346"/>
              <a:gd name="connsiteY4" fmla="*/ 360947 h 360947"/>
              <a:gd name="connsiteX0" fmla="*/ 0 w 3423558"/>
              <a:gd name="connsiteY0" fmla="*/ 360947 h 360947"/>
              <a:gd name="connsiteX1" fmla="*/ 203449 w 3423558"/>
              <a:gd name="connsiteY1" fmla="*/ 0 h 360947"/>
              <a:gd name="connsiteX2" fmla="*/ 3423558 w 3423558"/>
              <a:gd name="connsiteY2" fmla="*/ 0 h 360947"/>
              <a:gd name="connsiteX3" fmla="*/ 3185275 w 3423558"/>
              <a:gd name="connsiteY3" fmla="*/ 360947 h 360947"/>
              <a:gd name="connsiteX4" fmla="*/ 0 w 3423558"/>
              <a:gd name="connsiteY4" fmla="*/ 360947 h 360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3558" h="360947">
                <a:moveTo>
                  <a:pt x="0" y="360947"/>
                </a:moveTo>
                <a:lnTo>
                  <a:pt x="203449" y="0"/>
                </a:lnTo>
                <a:lnTo>
                  <a:pt x="3423558" y="0"/>
                </a:lnTo>
                <a:lnTo>
                  <a:pt x="3185275" y="360947"/>
                </a:lnTo>
                <a:lnTo>
                  <a:pt x="0" y="360947"/>
                </a:lnTo>
                <a:close/>
              </a:path>
            </a:pathLst>
          </a:custGeom>
          <a:solidFill>
            <a:srgbClr val="039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i="1" dirty="0" smtClean="0"/>
              <a:t>ŞKA Cumhuriyet Ortaokulu</a:t>
            </a:r>
            <a:endParaRPr lang="tr-TR" b="1" i="1" dirty="0"/>
          </a:p>
        </p:txBody>
      </p:sp>
      <p:sp>
        <p:nvSpPr>
          <p:cNvPr id="13" name="Dikdörtgen 23"/>
          <p:cNvSpPr/>
          <p:nvPr/>
        </p:nvSpPr>
        <p:spPr>
          <a:xfrm flipH="1">
            <a:off x="7416429" y="-3175"/>
            <a:ext cx="1727572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039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4" name="İçerik Yer Tutucusu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1891051"/>
              </p:ext>
            </p:extLst>
          </p:nvPr>
        </p:nvGraphicFramePr>
        <p:xfrm>
          <a:off x="289247" y="1484784"/>
          <a:ext cx="8531225" cy="49323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531225"/>
              </a:tblGrid>
              <a:tr h="4932363">
                <a:tc>
                  <a:txBody>
                    <a:bodyPr/>
                    <a:lstStyle/>
                    <a:p>
                      <a:pPr algn="just"/>
                      <a:r>
                        <a:rPr lang="tr-TR" sz="1400" u="none" dirty="0" smtClean="0"/>
                        <a:t>Okul binamız tek blokta bodrum</a:t>
                      </a:r>
                      <a:r>
                        <a:rPr lang="tr-TR" sz="1400" u="none" baseline="0" dirty="0" smtClean="0"/>
                        <a:t> ve</a:t>
                      </a:r>
                      <a:r>
                        <a:rPr lang="tr-TR" sz="1400" u="none" dirty="0" smtClean="0"/>
                        <a:t> zemin dahil</a:t>
                      </a:r>
                      <a:r>
                        <a:rPr lang="tr-TR" sz="1400" u="none" baseline="0" dirty="0" smtClean="0"/>
                        <a:t> </a:t>
                      </a:r>
                      <a:r>
                        <a:rPr lang="tr-TR" sz="1400" u="none" dirty="0" smtClean="0"/>
                        <a:t>5 kattan meydana gelmektedir. Ayrıca 2022 yılında UNICEF tarafından</a:t>
                      </a:r>
                      <a:r>
                        <a:rPr lang="tr-TR" sz="1400" u="none" baseline="0" dirty="0" smtClean="0"/>
                        <a:t> yaptırılan 2 derslikli bir de prefabrik bina mevcuttur.</a:t>
                      </a:r>
                      <a:endParaRPr lang="tr-TR" sz="1400" u="none" dirty="0" smtClean="0"/>
                    </a:p>
                    <a:p>
                      <a:pPr algn="just"/>
                      <a:endParaRPr lang="tr-TR" sz="1400" u="none" dirty="0" smtClean="0"/>
                    </a:p>
                    <a:p>
                      <a:pPr algn="just"/>
                      <a:r>
                        <a:rPr lang="tr-TR" sz="1400" u="none" dirty="0" smtClean="0"/>
                        <a:t>Özel eğitim derslik sayısı</a:t>
                      </a:r>
                      <a:r>
                        <a:rPr lang="tr-TR" sz="1400" u="none" baseline="0" dirty="0" smtClean="0"/>
                        <a:t> 1, ana sınıfı derslik sayısı 4, </a:t>
                      </a:r>
                      <a:r>
                        <a:rPr lang="tr-TR" sz="1400" u="none" dirty="0" smtClean="0"/>
                        <a:t>ortaokul </a:t>
                      </a:r>
                      <a:r>
                        <a:rPr lang="tr-TR" sz="1400" u="none" baseline="0" dirty="0" smtClean="0"/>
                        <a:t>derslik sayısı 20 olmak üzere aktif 25 derslik mevcuttur. Bunların dışında 3 derslik de Cumhuriyet İlkokulu idari odaları için kullanılmaktadır. Dolayısıyla toplam derslik sayısı 28’dir.</a:t>
                      </a:r>
                    </a:p>
                    <a:p>
                      <a:pPr algn="just"/>
                      <a:endParaRPr lang="tr-TR" sz="1400" u="none" baseline="0" dirty="0" smtClean="0"/>
                    </a:p>
                    <a:p>
                      <a:pPr algn="just"/>
                      <a:r>
                        <a:rPr lang="tr-TR" sz="1400" u="none" baseline="0" dirty="0" smtClean="0"/>
                        <a:t>Ayrıca 1 fen bilimleri laboratuvarı, 1 bilişim teknolojileri dersliği, 1 görsel sanatlar dersliği, 1 teknoloji ve tasarım dersliği, 1 müdür odası, 1 müdür yardımcısı odası, 1 rehberlik öğretmeni odası, 1 öğretmenler odası, 1 mutfak, 1 santral, 1 spor odası, 1 konferans salonu, 1 kütüphane, 4 temizlik odası, 7 depo, 1 sığınak, 1 kazan dairesi, 1 su tesisatı odası, 1 elektrik tesisatı odası, 32 öğrenci tuvaleti, 40 öğrenci lavabosu, 4 öğretmen tuvaleti, 5 öğretmen lavabosu, 4 engelli tuvaleti, 4 engelli lavabosu, 1 hizmetli tuvaleti, 1 hizmetli lavabosu, 1 hizmetli banyosu mevcuttur.</a:t>
                      </a:r>
                    </a:p>
                    <a:p>
                      <a:pPr algn="just"/>
                      <a:endParaRPr lang="tr-TR" sz="1400" u="none" baseline="0" dirty="0" smtClean="0"/>
                    </a:p>
                    <a:p>
                      <a:pPr algn="just"/>
                      <a:r>
                        <a:rPr lang="tr-TR" sz="1400" u="none" baseline="0" dirty="0" smtClean="0"/>
                        <a:t>Bahçede 1 tören alanı, 1 kantin, 1 voleybol sahası, 1 basketbol sahası ile yeşillik alan mevcuttur.</a:t>
                      </a:r>
                    </a:p>
                    <a:p>
                      <a:pPr algn="just"/>
                      <a:endParaRPr lang="tr-TR" sz="1400" u="none" baseline="0" dirty="0" smtClean="0"/>
                    </a:p>
                    <a:p>
                      <a:pPr algn="just"/>
                      <a:r>
                        <a:rPr lang="tr-TR" sz="1400" u="none" baseline="0" dirty="0" smtClean="0"/>
                        <a:t>Bunun yanında zemin kattaki 2 derslik birleştirilerek e-sınav salonu, 1 depo da e-sınav salonu sistem odası olacak şekilde düzenlenmiştir.</a:t>
                      </a:r>
                    </a:p>
                    <a:p>
                      <a:pPr algn="just"/>
                      <a:endParaRPr lang="tr-TR" sz="1400" u="none" baseline="0" dirty="0" smtClean="0"/>
                    </a:p>
                    <a:p>
                      <a:pPr algn="just"/>
                      <a:r>
                        <a:rPr lang="tr-TR" sz="1400" u="none" baseline="0" dirty="0" smtClean="0"/>
                        <a:t>Ayrıca Cumhuriyet İlkokulu’nun öğleden sonraki ders saatlerinde kullanması için 17 derslik okulumuzla ortak kullanım şeklinde; 1 müdür odası, 1 müdür yardımcısı odası, 1 rehberlik öğretmeni odası, 1 öğretmenler odası, 1 özel eğitim dersliği bağımsız kullanım şeklinde tahsis edilmiştir.</a:t>
                      </a:r>
                      <a:endParaRPr lang="tr-TR" sz="1400" u="none" dirty="0"/>
                    </a:p>
                  </a:txBody>
                  <a:tcPr marL="91432" marR="91432" marT="45723" marB="4572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508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Yer Tutucusu 1"/>
          <p:cNvPicPr>
            <a:picLocks noGrp="1" noChangeAspect="1"/>
          </p:cNvPicPr>
          <p:nvPr>
            <p:ph type="pic" sz="quarter" idx="2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3" y="296237"/>
            <a:ext cx="9160565" cy="2289591"/>
          </a:xfrm>
          <a:blipFill>
            <a:blip r:embed="rId3"/>
            <a:stretch>
              <a:fillRect/>
            </a:stretch>
          </a:blipFill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xmlns="" id="{152AE642-394E-4155-A665-07AC011EFAD5}"/>
              </a:ext>
            </a:extLst>
          </p:cNvPr>
          <p:cNvSpPr/>
          <p:nvPr/>
        </p:nvSpPr>
        <p:spPr>
          <a:xfrm rot="21264076">
            <a:off x="5257700" y="2151801"/>
            <a:ext cx="3898424" cy="397298"/>
          </a:xfrm>
          <a:custGeom>
            <a:avLst/>
            <a:gdLst>
              <a:gd name="connsiteX0" fmla="*/ 0 w 5139559"/>
              <a:gd name="connsiteY0" fmla="*/ 1303283 h 1303283"/>
              <a:gd name="connsiteX1" fmla="*/ 5139559 w 5139559"/>
              <a:gd name="connsiteY1" fmla="*/ 0 h 1303283"/>
              <a:gd name="connsiteX2" fmla="*/ 5129048 w 5139559"/>
              <a:gd name="connsiteY2" fmla="*/ 1187669 h 1303283"/>
              <a:gd name="connsiteX3" fmla="*/ 0 w 5139559"/>
              <a:gd name="connsiteY3" fmla="*/ 1303283 h 1303283"/>
              <a:gd name="connsiteX0" fmla="*/ 0 w 5139559"/>
              <a:gd name="connsiteY0" fmla="*/ 1303283 h 1303283"/>
              <a:gd name="connsiteX1" fmla="*/ 5139559 w 5139559"/>
              <a:gd name="connsiteY1" fmla="*/ 0 h 1303283"/>
              <a:gd name="connsiteX2" fmla="*/ 5129048 w 5139559"/>
              <a:gd name="connsiteY2" fmla="*/ 1135117 h 1303283"/>
              <a:gd name="connsiteX3" fmla="*/ 0 w 5139559"/>
              <a:gd name="connsiteY3" fmla="*/ 1303283 h 1303283"/>
              <a:gd name="connsiteX0" fmla="*/ 0 w 5139559"/>
              <a:gd name="connsiteY0" fmla="*/ 1303283 h 1397630"/>
              <a:gd name="connsiteX1" fmla="*/ 5139559 w 5139559"/>
              <a:gd name="connsiteY1" fmla="*/ 0 h 1397630"/>
              <a:gd name="connsiteX2" fmla="*/ 5129048 w 5139559"/>
              <a:gd name="connsiteY2" fmla="*/ 1135117 h 1397630"/>
              <a:gd name="connsiteX3" fmla="*/ 0 w 5139559"/>
              <a:gd name="connsiteY3" fmla="*/ 1303283 h 1397630"/>
              <a:gd name="connsiteX0" fmla="*/ 0 w 5139559"/>
              <a:gd name="connsiteY0" fmla="*/ 1303283 h 1397630"/>
              <a:gd name="connsiteX1" fmla="*/ 5139559 w 5139559"/>
              <a:gd name="connsiteY1" fmla="*/ 0 h 1397630"/>
              <a:gd name="connsiteX2" fmla="*/ 5129048 w 5139559"/>
              <a:gd name="connsiteY2" fmla="*/ 1135117 h 1397630"/>
              <a:gd name="connsiteX3" fmla="*/ 0 w 5139559"/>
              <a:gd name="connsiteY3" fmla="*/ 1303283 h 1397630"/>
              <a:gd name="connsiteX0" fmla="*/ 0 w 5139559"/>
              <a:gd name="connsiteY0" fmla="*/ 1303283 h 1471455"/>
              <a:gd name="connsiteX1" fmla="*/ 5139559 w 5139559"/>
              <a:gd name="connsiteY1" fmla="*/ 0 h 1471455"/>
              <a:gd name="connsiteX2" fmla="*/ 5129048 w 5139559"/>
              <a:gd name="connsiteY2" fmla="*/ 1135117 h 1471455"/>
              <a:gd name="connsiteX3" fmla="*/ 0 w 5139559"/>
              <a:gd name="connsiteY3" fmla="*/ 1303283 h 1471455"/>
              <a:gd name="connsiteX0" fmla="*/ 0 w 5139559"/>
              <a:gd name="connsiteY0" fmla="*/ 1303283 h 1471455"/>
              <a:gd name="connsiteX1" fmla="*/ 5139559 w 5139559"/>
              <a:gd name="connsiteY1" fmla="*/ 0 h 1471455"/>
              <a:gd name="connsiteX2" fmla="*/ 5129048 w 5139559"/>
              <a:gd name="connsiteY2" fmla="*/ 1135117 h 1471455"/>
              <a:gd name="connsiteX3" fmla="*/ 0 w 5139559"/>
              <a:gd name="connsiteY3" fmla="*/ 1303283 h 1471455"/>
              <a:gd name="connsiteX0" fmla="*/ 0 w 5139559"/>
              <a:gd name="connsiteY0" fmla="*/ 1303283 h 1471455"/>
              <a:gd name="connsiteX1" fmla="*/ 5139559 w 5139559"/>
              <a:gd name="connsiteY1" fmla="*/ 0 h 1471455"/>
              <a:gd name="connsiteX2" fmla="*/ 5129048 w 5139559"/>
              <a:gd name="connsiteY2" fmla="*/ 1135117 h 1471455"/>
              <a:gd name="connsiteX3" fmla="*/ 0 w 5139559"/>
              <a:gd name="connsiteY3" fmla="*/ 1303283 h 1471455"/>
              <a:gd name="connsiteX0" fmla="*/ 0 w 5139559"/>
              <a:gd name="connsiteY0" fmla="*/ 1303283 h 1477437"/>
              <a:gd name="connsiteX1" fmla="*/ 5139559 w 5139559"/>
              <a:gd name="connsiteY1" fmla="*/ 0 h 1477437"/>
              <a:gd name="connsiteX2" fmla="*/ 5129048 w 5139559"/>
              <a:gd name="connsiteY2" fmla="*/ 1146840 h 1477437"/>
              <a:gd name="connsiteX3" fmla="*/ 0 w 5139559"/>
              <a:gd name="connsiteY3" fmla="*/ 1303283 h 1477437"/>
              <a:gd name="connsiteX0" fmla="*/ 0 w 5135651"/>
              <a:gd name="connsiteY0" fmla="*/ 1303283 h 1477437"/>
              <a:gd name="connsiteX1" fmla="*/ 5135651 w 5135651"/>
              <a:gd name="connsiteY1" fmla="*/ 0 h 1477437"/>
              <a:gd name="connsiteX2" fmla="*/ 5129048 w 5135651"/>
              <a:gd name="connsiteY2" fmla="*/ 1146840 h 1477437"/>
              <a:gd name="connsiteX3" fmla="*/ 0 w 5135651"/>
              <a:gd name="connsiteY3" fmla="*/ 1303283 h 1477437"/>
              <a:gd name="connsiteX0" fmla="*/ 0 w 5135651"/>
              <a:gd name="connsiteY0" fmla="*/ 1303283 h 1477437"/>
              <a:gd name="connsiteX1" fmla="*/ 5135651 w 5135651"/>
              <a:gd name="connsiteY1" fmla="*/ 0 h 1477437"/>
              <a:gd name="connsiteX2" fmla="*/ 5129048 w 5135651"/>
              <a:gd name="connsiteY2" fmla="*/ 1146840 h 1477437"/>
              <a:gd name="connsiteX3" fmla="*/ 0 w 5135651"/>
              <a:gd name="connsiteY3" fmla="*/ 1303283 h 1477437"/>
              <a:gd name="connsiteX0" fmla="*/ 0 w 5135651"/>
              <a:gd name="connsiteY0" fmla="*/ 1303283 h 1467550"/>
              <a:gd name="connsiteX1" fmla="*/ 5135651 w 5135651"/>
              <a:gd name="connsiteY1" fmla="*/ 0 h 1467550"/>
              <a:gd name="connsiteX2" fmla="*/ 5129048 w 5135651"/>
              <a:gd name="connsiteY2" fmla="*/ 1127301 h 1467550"/>
              <a:gd name="connsiteX3" fmla="*/ 0 w 5135651"/>
              <a:gd name="connsiteY3" fmla="*/ 1303283 h 1467550"/>
              <a:gd name="connsiteX0" fmla="*/ 0 w 5135651"/>
              <a:gd name="connsiteY0" fmla="*/ 1303283 h 1450423"/>
              <a:gd name="connsiteX1" fmla="*/ 5135651 w 5135651"/>
              <a:gd name="connsiteY1" fmla="*/ 0 h 1450423"/>
              <a:gd name="connsiteX2" fmla="*/ 5129048 w 5135651"/>
              <a:gd name="connsiteY2" fmla="*/ 1127301 h 1450423"/>
              <a:gd name="connsiteX3" fmla="*/ 0 w 5135651"/>
              <a:gd name="connsiteY3" fmla="*/ 1303283 h 1450423"/>
              <a:gd name="connsiteX0" fmla="*/ 0 w 5135651"/>
              <a:gd name="connsiteY0" fmla="*/ 1303283 h 1459486"/>
              <a:gd name="connsiteX1" fmla="*/ 5135651 w 5135651"/>
              <a:gd name="connsiteY1" fmla="*/ 0 h 1459486"/>
              <a:gd name="connsiteX2" fmla="*/ 5129048 w 5135651"/>
              <a:gd name="connsiteY2" fmla="*/ 1127301 h 1459486"/>
              <a:gd name="connsiteX3" fmla="*/ 0 w 5135651"/>
              <a:gd name="connsiteY3" fmla="*/ 1303283 h 1459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35651" h="1459486">
                <a:moveTo>
                  <a:pt x="0" y="1303283"/>
                </a:moveTo>
                <a:cubicBezTo>
                  <a:pt x="1744717" y="1268249"/>
                  <a:pt x="3632672" y="947548"/>
                  <a:pt x="5135651" y="0"/>
                </a:cubicBezTo>
                <a:cubicBezTo>
                  <a:pt x="5132147" y="395890"/>
                  <a:pt x="5132552" y="731411"/>
                  <a:pt x="5129048" y="1127301"/>
                </a:cubicBezTo>
                <a:cubicBezTo>
                  <a:pt x="3332318" y="1588409"/>
                  <a:pt x="1465962" y="1490949"/>
                  <a:pt x="0" y="1303283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38680A9-96AE-43F1-BF22-75335773341C}"/>
              </a:ext>
            </a:extLst>
          </p:cNvPr>
          <p:cNvSpPr/>
          <p:nvPr/>
        </p:nvSpPr>
        <p:spPr>
          <a:xfrm>
            <a:off x="9078" y="1142964"/>
            <a:ext cx="9160565" cy="1749098"/>
          </a:xfrm>
          <a:custGeom>
            <a:avLst/>
            <a:gdLst>
              <a:gd name="connsiteX0" fmla="*/ 0 w 12213021"/>
              <a:gd name="connsiteY0" fmla="*/ 0 h 1118375"/>
              <a:gd name="connsiteX1" fmla="*/ 12213021 w 12213021"/>
              <a:gd name="connsiteY1" fmla="*/ 0 h 1118375"/>
              <a:gd name="connsiteX2" fmla="*/ 12213021 w 12213021"/>
              <a:gd name="connsiteY2" fmla="*/ 1118375 h 1118375"/>
              <a:gd name="connsiteX3" fmla="*/ 0 w 12213021"/>
              <a:gd name="connsiteY3" fmla="*/ 1118375 h 1118375"/>
              <a:gd name="connsiteX4" fmla="*/ 0 w 12213021"/>
              <a:gd name="connsiteY4" fmla="*/ 0 h 1118375"/>
              <a:gd name="connsiteX0" fmla="*/ 0 w 12213021"/>
              <a:gd name="connsiteY0" fmla="*/ 0 h 2087482"/>
              <a:gd name="connsiteX1" fmla="*/ 12213021 w 12213021"/>
              <a:gd name="connsiteY1" fmla="*/ 0 h 2087482"/>
              <a:gd name="connsiteX2" fmla="*/ 12213021 w 12213021"/>
              <a:gd name="connsiteY2" fmla="*/ 1118375 h 2087482"/>
              <a:gd name="connsiteX3" fmla="*/ 0 w 12213021"/>
              <a:gd name="connsiteY3" fmla="*/ 1118375 h 2087482"/>
              <a:gd name="connsiteX4" fmla="*/ 0 w 12213021"/>
              <a:gd name="connsiteY4" fmla="*/ 0 h 2087482"/>
              <a:gd name="connsiteX0" fmla="*/ 0 w 12213021"/>
              <a:gd name="connsiteY0" fmla="*/ 0 h 2679903"/>
              <a:gd name="connsiteX1" fmla="*/ 12213021 w 12213021"/>
              <a:gd name="connsiteY1" fmla="*/ 0 h 2679903"/>
              <a:gd name="connsiteX2" fmla="*/ 12213021 w 12213021"/>
              <a:gd name="connsiteY2" fmla="*/ 1118375 h 2679903"/>
              <a:gd name="connsiteX3" fmla="*/ 0 w 12213021"/>
              <a:gd name="connsiteY3" fmla="*/ 1118375 h 2679903"/>
              <a:gd name="connsiteX4" fmla="*/ 0 w 12213021"/>
              <a:gd name="connsiteY4" fmla="*/ 0 h 2679903"/>
              <a:gd name="connsiteX0" fmla="*/ 0 w 12213021"/>
              <a:gd name="connsiteY0" fmla="*/ 0 h 2773490"/>
              <a:gd name="connsiteX1" fmla="*/ 12213021 w 12213021"/>
              <a:gd name="connsiteY1" fmla="*/ 0 h 2773490"/>
              <a:gd name="connsiteX2" fmla="*/ 12213021 w 12213021"/>
              <a:gd name="connsiteY2" fmla="*/ 1305944 h 2773490"/>
              <a:gd name="connsiteX3" fmla="*/ 0 w 12213021"/>
              <a:gd name="connsiteY3" fmla="*/ 1118375 h 2773490"/>
              <a:gd name="connsiteX4" fmla="*/ 0 w 12213021"/>
              <a:gd name="connsiteY4" fmla="*/ 0 h 2773490"/>
              <a:gd name="connsiteX0" fmla="*/ 0 w 12213021"/>
              <a:gd name="connsiteY0" fmla="*/ 0 h 2809564"/>
              <a:gd name="connsiteX1" fmla="*/ 12213021 w 12213021"/>
              <a:gd name="connsiteY1" fmla="*/ 0 h 2809564"/>
              <a:gd name="connsiteX2" fmla="*/ 12213021 w 12213021"/>
              <a:gd name="connsiteY2" fmla="*/ 1305944 h 2809564"/>
              <a:gd name="connsiteX3" fmla="*/ 0 w 12213021"/>
              <a:gd name="connsiteY3" fmla="*/ 1118375 h 2809564"/>
              <a:gd name="connsiteX4" fmla="*/ 0 w 12213021"/>
              <a:gd name="connsiteY4" fmla="*/ 0 h 2809564"/>
              <a:gd name="connsiteX0" fmla="*/ 0 w 12213021"/>
              <a:gd name="connsiteY0" fmla="*/ 0 h 2809564"/>
              <a:gd name="connsiteX1" fmla="*/ 12213021 w 12213021"/>
              <a:gd name="connsiteY1" fmla="*/ 984738 h 2809564"/>
              <a:gd name="connsiteX2" fmla="*/ 12213021 w 12213021"/>
              <a:gd name="connsiteY2" fmla="*/ 1305944 h 2809564"/>
              <a:gd name="connsiteX3" fmla="*/ 0 w 12213021"/>
              <a:gd name="connsiteY3" fmla="*/ 1118375 h 2809564"/>
              <a:gd name="connsiteX4" fmla="*/ 0 w 12213021"/>
              <a:gd name="connsiteY4" fmla="*/ 0 h 2809564"/>
              <a:gd name="connsiteX0" fmla="*/ 0 w 12213021"/>
              <a:gd name="connsiteY0" fmla="*/ 0 h 2809564"/>
              <a:gd name="connsiteX1" fmla="*/ 12213021 w 12213021"/>
              <a:gd name="connsiteY1" fmla="*/ 984738 h 2809564"/>
              <a:gd name="connsiteX2" fmla="*/ 12213021 w 12213021"/>
              <a:gd name="connsiteY2" fmla="*/ 1305944 h 2809564"/>
              <a:gd name="connsiteX3" fmla="*/ 0 w 12213021"/>
              <a:gd name="connsiteY3" fmla="*/ 1118375 h 2809564"/>
              <a:gd name="connsiteX4" fmla="*/ 0 w 12213021"/>
              <a:gd name="connsiteY4" fmla="*/ 0 h 2809564"/>
              <a:gd name="connsiteX0" fmla="*/ 0 w 12213021"/>
              <a:gd name="connsiteY0" fmla="*/ 0 h 2809564"/>
              <a:gd name="connsiteX1" fmla="*/ 12201298 w 12213021"/>
              <a:gd name="connsiteY1" fmla="*/ 1078523 h 2809564"/>
              <a:gd name="connsiteX2" fmla="*/ 12213021 w 12213021"/>
              <a:gd name="connsiteY2" fmla="*/ 1305944 h 2809564"/>
              <a:gd name="connsiteX3" fmla="*/ 0 w 12213021"/>
              <a:gd name="connsiteY3" fmla="*/ 1118375 h 2809564"/>
              <a:gd name="connsiteX4" fmla="*/ 0 w 12213021"/>
              <a:gd name="connsiteY4" fmla="*/ 0 h 2809564"/>
              <a:gd name="connsiteX0" fmla="*/ 0 w 12213021"/>
              <a:gd name="connsiteY0" fmla="*/ 0 h 2809564"/>
              <a:gd name="connsiteX1" fmla="*/ 12201298 w 12213021"/>
              <a:gd name="connsiteY1" fmla="*/ 1078523 h 2809564"/>
              <a:gd name="connsiteX2" fmla="*/ 12213021 w 12213021"/>
              <a:gd name="connsiteY2" fmla="*/ 1305944 h 2809564"/>
              <a:gd name="connsiteX3" fmla="*/ 0 w 12213021"/>
              <a:gd name="connsiteY3" fmla="*/ 1118375 h 2809564"/>
              <a:gd name="connsiteX4" fmla="*/ 0 w 12213021"/>
              <a:gd name="connsiteY4" fmla="*/ 0 h 2809564"/>
              <a:gd name="connsiteX0" fmla="*/ 0 w 12213021"/>
              <a:gd name="connsiteY0" fmla="*/ 0 h 2809564"/>
              <a:gd name="connsiteX1" fmla="*/ 12201298 w 12213021"/>
              <a:gd name="connsiteY1" fmla="*/ 1078523 h 2809564"/>
              <a:gd name="connsiteX2" fmla="*/ 12213021 w 12213021"/>
              <a:gd name="connsiteY2" fmla="*/ 1305944 h 2809564"/>
              <a:gd name="connsiteX3" fmla="*/ 0 w 12213021"/>
              <a:gd name="connsiteY3" fmla="*/ 1118375 h 2809564"/>
              <a:gd name="connsiteX4" fmla="*/ 0 w 12213021"/>
              <a:gd name="connsiteY4" fmla="*/ 0 h 2809564"/>
              <a:gd name="connsiteX0" fmla="*/ 0 w 12213021"/>
              <a:gd name="connsiteY0" fmla="*/ 0 h 2809564"/>
              <a:gd name="connsiteX1" fmla="*/ 12201298 w 12213021"/>
              <a:gd name="connsiteY1" fmla="*/ 1078523 h 2809564"/>
              <a:gd name="connsiteX2" fmla="*/ 12213021 w 12213021"/>
              <a:gd name="connsiteY2" fmla="*/ 1305944 h 2809564"/>
              <a:gd name="connsiteX3" fmla="*/ 0 w 12213021"/>
              <a:gd name="connsiteY3" fmla="*/ 1118375 h 2809564"/>
              <a:gd name="connsiteX4" fmla="*/ 0 w 12213021"/>
              <a:gd name="connsiteY4" fmla="*/ 0 h 2809564"/>
              <a:gd name="connsiteX0" fmla="*/ 0 w 12213021"/>
              <a:gd name="connsiteY0" fmla="*/ 0 h 2809564"/>
              <a:gd name="connsiteX1" fmla="*/ 12201298 w 12213021"/>
              <a:gd name="connsiteY1" fmla="*/ 1078523 h 2809564"/>
              <a:gd name="connsiteX2" fmla="*/ 12213021 w 12213021"/>
              <a:gd name="connsiteY2" fmla="*/ 1305944 h 2809564"/>
              <a:gd name="connsiteX3" fmla="*/ 0 w 12213021"/>
              <a:gd name="connsiteY3" fmla="*/ 1118375 h 2809564"/>
              <a:gd name="connsiteX4" fmla="*/ 0 w 12213021"/>
              <a:gd name="connsiteY4" fmla="*/ 0 h 2809564"/>
              <a:gd name="connsiteX0" fmla="*/ 0 w 12214087"/>
              <a:gd name="connsiteY0" fmla="*/ 0 h 2809564"/>
              <a:gd name="connsiteX1" fmla="*/ 12214087 w 12214087"/>
              <a:gd name="connsiteY1" fmla="*/ 1078523 h 2809564"/>
              <a:gd name="connsiteX2" fmla="*/ 12213021 w 12214087"/>
              <a:gd name="connsiteY2" fmla="*/ 1305944 h 2809564"/>
              <a:gd name="connsiteX3" fmla="*/ 0 w 12214087"/>
              <a:gd name="connsiteY3" fmla="*/ 1118375 h 2809564"/>
              <a:gd name="connsiteX4" fmla="*/ 0 w 12214087"/>
              <a:gd name="connsiteY4" fmla="*/ 0 h 2809564"/>
              <a:gd name="connsiteX0" fmla="*/ 0 w 12214087"/>
              <a:gd name="connsiteY0" fmla="*/ 0 h 2792108"/>
              <a:gd name="connsiteX1" fmla="*/ 12214087 w 12214087"/>
              <a:gd name="connsiteY1" fmla="*/ 1078523 h 2792108"/>
              <a:gd name="connsiteX2" fmla="*/ 12213021 w 12214087"/>
              <a:gd name="connsiteY2" fmla="*/ 1305944 h 2792108"/>
              <a:gd name="connsiteX3" fmla="*/ 0 w 12214087"/>
              <a:gd name="connsiteY3" fmla="*/ 1118375 h 2792108"/>
              <a:gd name="connsiteX4" fmla="*/ 0 w 12214087"/>
              <a:gd name="connsiteY4" fmla="*/ 0 h 279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4087" h="2792108">
                <a:moveTo>
                  <a:pt x="0" y="0"/>
                </a:moveTo>
                <a:cubicBezTo>
                  <a:pt x="1820176" y="1805353"/>
                  <a:pt x="7216957" y="3563814"/>
                  <a:pt x="12214087" y="1078523"/>
                </a:cubicBezTo>
                <a:cubicBezTo>
                  <a:pt x="12213732" y="1154330"/>
                  <a:pt x="12213376" y="1230137"/>
                  <a:pt x="12213021" y="1305944"/>
                </a:cubicBezTo>
                <a:cubicBezTo>
                  <a:pt x="8965300" y="3335661"/>
                  <a:pt x="3027653" y="3298867"/>
                  <a:pt x="0" y="1118375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6" name="Grup 15">
            <a:extLst>
              <a:ext uri="{FF2B5EF4-FFF2-40B4-BE49-F238E27FC236}">
                <a16:creationId xmlns:a16="http://schemas.microsoft.com/office/drawing/2014/main" xmlns="" id="{C820989C-2517-4904-900E-66F89588BEFD}"/>
              </a:ext>
            </a:extLst>
          </p:cNvPr>
          <p:cNvGrpSpPr/>
          <p:nvPr/>
        </p:nvGrpSpPr>
        <p:grpSpPr>
          <a:xfrm>
            <a:off x="17361" y="-1"/>
            <a:ext cx="9144002" cy="1166787"/>
            <a:chOff x="-3" y="0"/>
            <a:chExt cx="12192003" cy="1305670"/>
          </a:xfrm>
        </p:grpSpPr>
        <p:sp>
          <p:nvSpPr>
            <p:cNvPr id="17" name="Dikdörtgen 16">
              <a:extLst>
                <a:ext uri="{FF2B5EF4-FFF2-40B4-BE49-F238E27FC236}">
                  <a16:creationId xmlns:a16="http://schemas.microsoft.com/office/drawing/2014/main" xmlns="" id="{18BF5820-533A-404F-82FA-0D3815531940}"/>
                </a:ext>
              </a:extLst>
            </p:cNvPr>
            <p:cNvSpPr/>
            <p:nvPr/>
          </p:nvSpPr>
          <p:spPr>
            <a:xfrm>
              <a:off x="0" y="0"/>
              <a:ext cx="12192000" cy="987207"/>
            </a:xfrm>
            <a:prstGeom prst="rect">
              <a:avLst/>
            </a:prstGeom>
            <a:gradFill flip="none" rotWithShape="1">
              <a:gsLst>
                <a:gs pos="1322">
                  <a:srgbClr val="C7D8EA"/>
                </a:gs>
                <a:gs pos="26000">
                  <a:srgbClr val="0070C0"/>
                </a:gs>
                <a:gs pos="51116">
                  <a:srgbClr val="002060"/>
                </a:gs>
                <a:gs pos="78000">
                  <a:srgbClr val="0070C0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0"/>
              <a:tileRect/>
            </a:gradFill>
            <a:scene3d>
              <a:camera prst="orthographicFront"/>
              <a:lightRig rig="threePt" dir="t"/>
            </a:scene3d>
            <a:sp3d>
              <a:bevelT w="127000" h="88900"/>
              <a:bevelB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Dikdörtgen 17">
              <a:extLst>
                <a:ext uri="{FF2B5EF4-FFF2-40B4-BE49-F238E27FC236}">
                  <a16:creationId xmlns:a16="http://schemas.microsoft.com/office/drawing/2014/main" xmlns="" id="{580CA884-258B-4B36-9875-FDFF11EAF1C3}"/>
                </a:ext>
              </a:extLst>
            </p:cNvPr>
            <p:cNvSpPr/>
            <p:nvPr/>
          </p:nvSpPr>
          <p:spPr>
            <a:xfrm>
              <a:off x="-3" y="988421"/>
              <a:ext cx="12192000" cy="317249"/>
            </a:xfrm>
            <a:prstGeom prst="rect">
              <a:avLst/>
            </a:prstGeom>
            <a:gradFill>
              <a:gsLst>
                <a:gs pos="1322">
                  <a:schemeClr val="bg1">
                    <a:lumMod val="85000"/>
                  </a:schemeClr>
                </a:gs>
                <a:gs pos="26000">
                  <a:schemeClr val="bg1">
                    <a:lumMod val="75000"/>
                  </a:schemeClr>
                </a:gs>
                <a:gs pos="51116">
                  <a:schemeClr val="bg1">
                    <a:lumMod val="65000"/>
                  </a:schemeClr>
                </a:gs>
                <a:gs pos="78000">
                  <a:schemeClr val="bg1">
                    <a:lumMod val="7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0800000" scaled="0"/>
            </a:gradFill>
            <a:scene3d>
              <a:camera prst="orthographicFront"/>
              <a:lightRig rig="threePt" dir="t"/>
            </a:scene3d>
            <a:sp3d>
              <a:bevelT w="127000"/>
              <a:bevelB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9" name="Resim 18">
              <a:extLst>
                <a:ext uri="{FF2B5EF4-FFF2-40B4-BE49-F238E27FC236}">
                  <a16:creationId xmlns:a16="http://schemas.microsoft.com/office/drawing/2014/main" xmlns="" id="{B5F5DD7D-C861-4E8C-97A1-F22094F3F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5446" y="82578"/>
              <a:ext cx="970095" cy="879491"/>
            </a:xfrm>
            <a:prstGeom prst="rect">
              <a:avLst/>
            </a:prstGeom>
            <a:effectLst>
              <a:glow rad="457200">
                <a:schemeClr val="bg1">
                  <a:alpha val="40000"/>
                </a:schemeClr>
              </a:glow>
            </a:effectLst>
          </p:spPr>
        </p:pic>
        <p:pic>
          <p:nvPicPr>
            <p:cNvPr id="20" name="Resim 19">
              <a:extLst>
                <a:ext uri="{FF2B5EF4-FFF2-40B4-BE49-F238E27FC236}">
                  <a16:creationId xmlns:a16="http://schemas.microsoft.com/office/drawing/2014/main" xmlns="" id="{C560B17B-ABD6-4054-A667-01263D5D2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866" y="58249"/>
              <a:ext cx="970095" cy="881903"/>
            </a:xfrm>
            <a:prstGeom prst="rect">
              <a:avLst/>
            </a:prstGeom>
            <a:effectLst>
              <a:glow rad="457200">
                <a:schemeClr val="bg1">
                  <a:alpha val="40000"/>
                </a:schemeClr>
              </a:glow>
            </a:effectLst>
          </p:spPr>
        </p:pic>
        <p:sp>
          <p:nvSpPr>
            <p:cNvPr id="21" name="TextBox 18">
              <a:extLst>
                <a:ext uri="{FF2B5EF4-FFF2-40B4-BE49-F238E27FC236}">
                  <a16:creationId xmlns:a16="http://schemas.microsoft.com/office/drawing/2014/main" xmlns="" id="{F30ACD1C-7A12-4E11-95F8-B9342661EA7A}"/>
                </a:ext>
              </a:extLst>
            </p:cNvPr>
            <p:cNvSpPr txBox="1"/>
            <p:nvPr/>
          </p:nvSpPr>
          <p:spPr>
            <a:xfrm>
              <a:off x="1484530" y="214927"/>
              <a:ext cx="9222939" cy="61994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tr-TR" sz="36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İstatistiki Bilgiler</a:t>
              </a:r>
              <a:endParaRPr lang="tr-TR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Paralelkenar 6">
            <a:extLst>
              <a:ext uri="{FF2B5EF4-FFF2-40B4-BE49-F238E27FC236}">
                <a16:creationId xmlns:a16="http://schemas.microsoft.com/office/drawing/2014/main" xmlns="" id="{0C5AE608-0B3D-481A-9FD6-C56AC7252B5D}"/>
              </a:ext>
            </a:extLst>
          </p:cNvPr>
          <p:cNvSpPr/>
          <p:nvPr/>
        </p:nvSpPr>
        <p:spPr>
          <a:xfrm>
            <a:off x="-2" y="6497054"/>
            <a:ext cx="3367585" cy="360947"/>
          </a:xfrm>
          <a:custGeom>
            <a:avLst/>
            <a:gdLst>
              <a:gd name="connsiteX0" fmla="*/ 0 w 3162300"/>
              <a:gd name="connsiteY0" fmla="*/ 360947 h 360947"/>
              <a:gd name="connsiteX1" fmla="*/ 90237 w 3162300"/>
              <a:gd name="connsiteY1" fmla="*/ 0 h 360947"/>
              <a:gd name="connsiteX2" fmla="*/ 3162300 w 3162300"/>
              <a:gd name="connsiteY2" fmla="*/ 0 h 360947"/>
              <a:gd name="connsiteX3" fmla="*/ 3072063 w 3162300"/>
              <a:gd name="connsiteY3" fmla="*/ 360947 h 360947"/>
              <a:gd name="connsiteX4" fmla="*/ 0 w 3162300"/>
              <a:gd name="connsiteY4" fmla="*/ 360947 h 360947"/>
              <a:gd name="connsiteX0" fmla="*/ 0 w 3310346"/>
              <a:gd name="connsiteY0" fmla="*/ 360947 h 360947"/>
              <a:gd name="connsiteX1" fmla="*/ 90237 w 3310346"/>
              <a:gd name="connsiteY1" fmla="*/ 0 h 360947"/>
              <a:gd name="connsiteX2" fmla="*/ 3310346 w 3310346"/>
              <a:gd name="connsiteY2" fmla="*/ 0 h 360947"/>
              <a:gd name="connsiteX3" fmla="*/ 3072063 w 3310346"/>
              <a:gd name="connsiteY3" fmla="*/ 360947 h 360947"/>
              <a:gd name="connsiteX4" fmla="*/ 0 w 3310346"/>
              <a:gd name="connsiteY4" fmla="*/ 360947 h 360947"/>
              <a:gd name="connsiteX0" fmla="*/ 0 w 3423558"/>
              <a:gd name="connsiteY0" fmla="*/ 360947 h 360947"/>
              <a:gd name="connsiteX1" fmla="*/ 203449 w 3423558"/>
              <a:gd name="connsiteY1" fmla="*/ 0 h 360947"/>
              <a:gd name="connsiteX2" fmla="*/ 3423558 w 3423558"/>
              <a:gd name="connsiteY2" fmla="*/ 0 h 360947"/>
              <a:gd name="connsiteX3" fmla="*/ 3185275 w 3423558"/>
              <a:gd name="connsiteY3" fmla="*/ 360947 h 360947"/>
              <a:gd name="connsiteX4" fmla="*/ 0 w 3423558"/>
              <a:gd name="connsiteY4" fmla="*/ 360947 h 360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3558" h="360947">
                <a:moveTo>
                  <a:pt x="0" y="360947"/>
                </a:moveTo>
                <a:lnTo>
                  <a:pt x="203449" y="0"/>
                </a:lnTo>
                <a:lnTo>
                  <a:pt x="3423558" y="0"/>
                </a:lnTo>
                <a:lnTo>
                  <a:pt x="3185275" y="360947"/>
                </a:lnTo>
                <a:lnTo>
                  <a:pt x="0" y="360947"/>
                </a:lnTo>
                <a:close/>
              </a:path>
            </a:pathLst>
          </a:custGeom>
          <a:solidFill>
            <a:srgbClr val="039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i="1" dirty="0" smtClean="0"/>
              <a:t>ŞKA Cumhuriyet Ortaokulu</a:t>
            </a:r>
            <a:endParaRPr lang="tr-TR" b="1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12" y="1844824"/>
            <a:ext cx="1123565" cy="1498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4617B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462" y="1899014"/>
            <a:ext cx="1112503" cy="148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4617B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28" name="Picture 4" descr="img_53295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73093" y="2230817"/>
            <a:ext cx="437239" cy="741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4617B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29" name="Picture 5" descr="high-school-icon-png-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427" y="2041966"/>
            <a:ext cx="747301" cy="996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4617B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5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583" y="2141433"/>
            <a:ext cx="1112503" cy="148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4617B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096" y="2529649"/>
            <a:ext cx="371475" cy="609600"/>
          </a:xfrm>
          <a:prstGeom prst="rect">
            <a:avLst/>
          </a:prstGeom>
        </p:spPr>
      </p:pic>
      <p:sp>
        <p:nvSpPr>
          <p:cNvPr id="23" name="Metin kutusu 22">
            <a:extLst>
              <a:ext uri="{FF2B5EF4-FFF2-40B4-BE49-F238E27FC236}">
                <a16:creationId xmlns:a16="http://schemas.microsoft.com/office/drawing/2014/main" xmlns="" id="{1A557F3D-3A3A-4AC8-A62A-0F472CD94470}"/>
              </a:ext>
            </a:extLst>
          </p:cNvPr>
          <p:cNvSpPr txBox="1"/>
          <p:nvPr/>
        </p:nvSpPr>
        <p:spPr>
          <a:xfrm>
            <a:off x="179512" y="3238759"/>
            <a:ext cx="2376264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2800" b="1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b="1" i="0" u="none" strike="noStrike" kern="1200" cap="none" spc="0" normalizeH="0" baseline="0" noProof="0" dirty="0" smtClean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Derslik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00" b="1" i="0" u="none" strike="noStrike" kern="1200" cap="none" spc="0" normalizeH="0" baseline="0" noProof="0" dirty="0" smtClean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r-TR" sz="16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Ortaokul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r-TR" sz="16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Özel Eğitim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r-TR" sz="16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Ana Sınıfı</a:t>
            </a:r>
          </a:p>
          <a:p>
            <a:pPr lvl="0">
              <a:defRPr/>
            </a:pPr>
            <a:r>
              <a:rPr lang="tr-TR" sz="12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2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(2 UNICEF prefabrik)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r-TR" sz="16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İlkokul İdare Odası</a:t>
            </a:r>
            <a:endParaRPr kumimoji="0" lang="tr-TR" i="0" u="none" strike="noStrike" kern="120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Metin kutusu 26">
            <a:extLst>
              <a:ext uri="{FF2B5EF4-FFF2-40B4-BE49-F238E27FC236}">
                <a16:creationId xmlns:a16="http://schemas.microsoft.com/office/drawing/2014/main" xmlns="" id="{1A557F3D-3A3A-4AC8-A62A-0F472CD94470}"/>
              </a:ext>
            </a:extLst>
          </p:cNvPr>
          <p:cNvSpPr txBox="1"/>
          <p:nvPr/>
        </p:nvSpPr>
        <p:spPr>
          <a:xfrm>
            <a:off x="3364586" y="3526791"/>
            <a:ext cx="20162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2800" b="1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b="1" i="0" u="none" strike="noStrike" kern="1200" cap="none" spc="0" normalizeH="0" baseline="0" noProof="0" dirty="0" smtClean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Öğrenci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00" b="1" i="0" u="none" strike="noStrike" kern="1200" cap="none" spc="0" normalizeH="0" baseline="0" noProof="0" dirty="0" smtClean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tr-TR" sz="16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217 E + 212 </a:t>
            </a:r>
            <a:r>
              <a:rPr lang="tr-TR" sz="16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endParaRPr lang="tr-TR" sz="16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r-TR" sz="16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318 Ortaokul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r-TR" sz="16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 Ana Sınıfı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r-TR" sz="16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tr-TR" sz="16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Özel Eğitim</a:t>
            </a:r>
          </a:p>
        </p:txBody>
      </p:sp>
      <p:sp>
        <p:nvSpPr>
          <p:cNvPr id="28" name="Metin kutusu 27">
            <a:extLst>
              <a:ext uri="{FF2B5EF4-FFF2-40B4-BE49-F238E27FC236}">
                <a16:creationId xmlns:a16="http://schemas.microsoft.com/office/drawing/2014/main" xmlns="" id="{1A557F3D-3A3A-4AC8-A62A-0F472CD94470}"/>
              </a:ext>
            </a:extLst>
          </p:cNvPr>
          <p:cNvSpPr txBox="1"/>
          <p:nvPr/>
        </p:nvSpPr>
        <p:spPr>
          <a:xfrm>
            <a:off x="6156176" y="3310767"/>
            <a:ext cx="273630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2800" b="1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</a:t>
            </a:r>
            <a:endParaRPr lang="tr-TR" sz="2800" b="1" dirty="0" smtClean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b="1" i="0" u="none" strike="noStrike" kern="1200" cap="none" spc="0" normalizeH="0" baseline="0" noProof="0" dirty="0" smtClean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Personel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00" b="1" i="0" u="none" strike="noStrike" kern="1200" cap="none" spc="0" normalizeH="0" baseline="0" noProof="0" dirty="0" smtClean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tr-TR" sz="16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idareci</a:t>
            </a:r>
            <a:endParaRPr lang="tr-TR" sz="16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r-TR" sz="16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 öğretmen</a:t>
            </a:r>
          </a:p>
          <a:p>
            <a:pPr lvl="0">
              <a:defRPr/>
            </a:pPr>
            <a:r>
              <a:rPr lang="tr-TR" sz="12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(44 K : 2 R + 34 OO + 8 AS </a:t>
            </a:r>
            <a:r>
              <a:rPr lang="tr-TR" sz="12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tr-TR" sz="12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ÖE)</a:t>
            </a:r>
          </a:p>
          <a:p>
            <a:pPr lvl="0">
              <a:defRPr/>
            </a:pPr>
            <a:r>
              <a:rPr lang="tr-TR" sz="12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2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(2 BN : 1 </a:t>
            </a:r>
            <a:r>
              <a:rPr lang="tr-TR" sz="1200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DKvAB</a:t>
            </a:r>
            <a:r>
              <a:rPr lang="tr-TR" sz="12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+ 1 ÖE)</a:t>
            </a:r>
            <a:endParaRPr lang="tr-TR" sz="12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tr-TR" sz="12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tr-TR" sz="12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(4 Ü </a:t>
            </a:r>
            <a:r>
              <a:rPr lang="tr-TR" sz="12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tr-TR" sz="12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OO </a:t>
            </a:r>
            <a:r>
              <a:rPr lang="tr-TR" sz="12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tr-TR" sz="12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ÖE </a:t>
            </a:r>
            <a:r>
              <a:rPr lang="tr-TR" sz="12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+ 2</a:t>
            </a:r>
            <a:r>
              <a:rPr lang="tr-TR" sz="12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AS)</a:t>
            </a:r>
            <a:endParaRPr lang="tr-TR" sz="12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r-TR" sz="16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VHKİ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r-TR" sz="16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tr-TR" sz="16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Hizmetli</a:t>
            </a:r>
          </a:p>
          <a:p>
            <a:pPr lvl="0">
              <a:defRPr/>
            </a:pPr>
            <a:r>
              <a:rPr lang="tr-TR" sz="12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(1 Dİ + 1 Gİ + 1 TYP + 3 İUP)</a:t>
            </a:r>
          </a:p>
        </p:txBody>
      </p:sp>
    </p:spTree>
    <p:extLst>
      <p:ext uri="{BB962C8B-B14F-4D97-AF65-F5344CB8AC3E}">
        <p14:creationId xmlns:p14="http://schemas.microsoft.com/office/powerpoint/2010/main" val="340618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 16">
            <a:extLst>
              <a:ext uri="{FF2B5EF4-FFF2-40B4-BE49-F238E27FC236}">
                <a16:creationId xmlns:a16="http://schemas.microsoft.com/office/drawing/2014/main" xmlns="" id="{AF906AF1-82DA-4546-A909-BC77B7E99E99}"/>
              </a:ext>
            </a:extLst>
          </p:cNvPr>
          <p:cNvGrpSpPr/>
          <p:nvPr/>
        </p:nvGrpSpPr>
        <p:grpSpPr>
          <a:xfrm>
            <a:off x="-2" y="-34880"/>
            <a:ext cx="9144000" cy="1280949"/>
            <a:chOff x="0" y="-15240"/>
            <a:chExt cx="12192000" cy="1340602"/>
          </a:xfrm>
        </p:grpSpPr>
        <p:sp>
          <p:nvSpPr>
            <p:cNvPr id="18" name="Dikdörtgen 17">
              <a:extLst>
                <a:ext uri="{FF2B5EF4-FFF2-40B4-BE49-F238E27FC236}">
                  <a16:creationId xmlns:a16="http://schemas.microsoft.com/office/drawing/2014/main" xmlns="" id="{107336B5-B723-4179-99EF-D30A48FBE5AD}"/>
                </a:ext>
              </a:extLst>
            </p:cNvPr>
            <p:cNvSpPr/>
            <p:nvPr/>
          </p:nvSpPr>
          <p:spPr>
            <a:xfrm>
              <a:off x="0" y="-15240"/>
              <a:ext cx="12192000" cy="1057771"/>
            </a:xfrm>
            <a:prstGeom prst="rect">
              <a:avLst/>
            </a:prstGeom>
            <a:gradFill flip="none" rotWithShape="1">
              <a:gsLst>
                <a:gs pos="1322">
                  <a:srgbClr val="C7D8EA"/>
                </a:gs>
                <a:gs pos="26000">
                  <a:srgbClr val="0070C0"/>
                </a:gs>
                <a:gs pos="51116">
                  <a:srgbClr val="002060"/>
                </a:gs>
                <a:gs pos="78000">
                  <a:srgbClr val="0070C0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0"/>
              <a:tileRect/>
            </a:gradFill>
            <a:scene3d>
              <a:camera prst="orthographicFront"/>
              <a:lightRig rig="threePt" dir="t"/>
            </a:scene3d>
            <a:sp3d>
              <a:bevelT w="127000" h="88900"/>
              <a:bevelB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Dikdörtgen 18">
              <a:extLst>
                <a:ext uri="{FF2B5EF4-FFF2-40B4-BE49-F238E27FC236}">
                  <a16:creationId xmlns:a16="http://schemas.microsoft.com/office/drawing/2014/main" xmlns="" id="{27747923-B79C-46E9-A3E5-3C814210A4C9}"/>
                </a:ext>
              </a:extLst>
            </p:cNvPr>
            <p:cNvSpPr/>
            <p:nvPr/>
          </p:nvSpPr>
          <p:spPr>
            <a:xfrm>
              <a:off x="0" y="1059462"/>
              <a:ext cx="12192000" cy="265900"/>
            </a:xfrm>
            <a:prstGeom prst="rect">
              <a:avLst/>
            </a:prstGeom>
            <a:gradFill>
              <a:gsLst>
                <a:gs pos="1322">
                  <a:schemeClr val="bg1">
                    <a:lumMod val="85000"/>
                  </a:schemeClr>
                </a:gs>
                <a:gs pos="26000">
                  <a:schemeClr val="bg1">
                    <a:lumMod val="75000"/>
                  </a:schemeClr>
                </a:gs>
                <a:gs pos="51116">
                  <a:schemeClr val="bg1">
                    <a:lumMod val="65000"/>
                  </a:schemeClr>
                </a:gs>
                <a:gs pos="78000">
                  <a:schemeClr val="bg1">
                    <a:lumMod val="7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0800000" scaled="0"/>
            </a:gradFill>
            <a:scene3d>
              <a:camera prst="orthographicFront"/>
              <a:lightRig rig="threePt" dir="t"/>
            </a:scene3d>
            <a:sp3d>
              <a:bevelT w="127000"/>
              <a:bevelB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" name="Resim 19">
              <a:extLst>
                <a:ext uri="{FF2B5EF4-FFF2-40B4-BE49-F238E27FC236}">
                  <a16:creationId xmlns:a16="http://schemas.microsoft.com/office/drawing/2014/main" xmlns="" id="{B23F79F0-B2E1-4C3C-9DDB-2AFBFC97C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3200" y="43009"/>
              <a:ext cx="988423" cy="988423"/>
            </a:xfrm>
            <a:prstGeom prst="rect">
              <a:avLst/>
            </a:prstGeom>
            <a:effectLst>
              <a:glow rad="457200">
                <a:schemeClr val="bg1">
                  <a:alpha val="40000"/>
                </a:schemeClr>
              </a:glow>
            </a:effectLst>
          </p:spPr>
        </p:pic>
        <p:pic>
          <p:nvPicPr>
            <p:cNvPr id="21" name="Resim 20">
              <a:extLst>
                <a:ext uri="{FF2B5EF4-FFF2-40B4-BE49-F238E27FC236}">
                  <a16:creationId xmlns:a16="http://schemas.microsoft.com/office/drawing/2014/main" xmlns="" id="{4319B060-E9F2-4037-B5CE-059C7FD37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868" y="43010"/>
              <a:ext cx="985466" cy="985466"/>
            </a:xfrm>
            <a:prstGeom prst="rect">
              <a:avLst/>
            </a:prstGeom>
            <a:effectLst>
              <a:glow rad="457200">
                <a:schemeClr val="bg1">
                  <a:alpha val="40000"/>
                </a:schemeClr>
              </a:glow>
            </a:effectLst>
          </p:spPr>
        </p:pic>
      </p:grpSp>
      <p:sp>
        <p:nvSpPr>
          <p:cNvPr id="23" name="Dikdörtgen 22">
            <a:extLst>
              <a:ext uri="{FF2B5EF4-FFF2-40B4-BE49-F238E27FC236}">
                <a16:creationId xmlns:a16="http://schemas.microsoft.com/office/drawing/2014/main" xmlns="" id="{9A6FF515-9414-42B5-8551-001100ACBB91}"/>
              </a:ext>
            </a:extLst>
          </p:cNvPr>
          <p:cNvSpPr/>
          <p:nvPr/>
        </p:nvSpPr>
        <p:spPr>
          <a:xfrm>
            <a:off x="941027" y="193960"/>
            <a:ext cx="72627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32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1234107" y="210191"/>
            <a:ext cx="6218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İstatistiki Bilgiler</a:t>
            </a:r>
            <a:endParaRPr lang="tr-TR" sz="3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Paralelkenar 6">
            <a:extLst>
              <a:ext uri="{FF2B5EF4-FFF2-40B4-BE49-F238E27FC236}">
                <a16:creationId xmlns:a16="http://schemas.microsoft.com/office/drawing/2014/main" xmlns="" id="{0C5AE608-0B3D-481A-9FD6-C56AC7252B5D}"/>
              </a:ext>
            </a:extLst>
          </p:cNvPr>
          <p:cNvSpPr/>
          <p:nvPr/>
        </p:nvSpPr>
        <p:spPr>
          <a:xfrm>
            <a:off x="-2" y="6497054"/>
            <a:ext cx="3367585" cy="360947"/>
          </a:xfrm>
          <a:custGeom>
            <a:avLst/>
            <a:gdLst>
              <a:gd name="connsiteX0" fmla="*/ 0 w 3162300"/>
              <a:gd name="connsiteY0" fmla="*/ 360947 h 360947"/>
              <a:gd name="connsiteX1" fmla="*/ 90237 w 3162300"/>
              <a:gd name="connsiteY1" fmla="*/ 0 h 360947"/>
              <a:gd name="connsiteX2" fmla="*/ 3162300 w 3162300"/>
              <a:gd name="connsiteY2" fmla="*/ 0 h 360947"/>
              <a:gd name="connsiteX3" fmla="*/ 3072063 w 3162300"/>
              <a:gd name="connsiteY3" fmla="*/ 360947 h 360947"/>
              <a:gd name="connsiteX4" fmla="*/ 0 w 3162300"/>
              <a:gd name="connsiteY4" fmla="*/ 360947 h 360947"/>
              <a:gd name="connsiteX0" fmla="*/ 0 w 3310346"/>
              <a:gd name="connsiteY0" fmla="*/ 360947 h 360947"/>
              <a:gd name="connsiteX1" fmla="*/ 90237 w 3310346"/>
              <a:gd name="connsiteY1" fmla="*/ 0 h 360947"/>
              <a:gd name="connsiteX2" fmla="*/ 3310346 w 3310346"/>
              <a:gd name="connsiteY2" fmla="*/ 0 h 360947"/>
              <a:gd name="connsiteX3" fmla="*/ 3072063 w 3310346"/>
              <a:gd name="connsiteY3" fmla="*/ 360947 h 360947"/>
              <a:gd name="connsiteX4" fmla="*/ 0 w 3310346"/>
              <a:gd name="connsiteY4" fmla="*/ 360947 h 360947"/>
              <a:gd name="connsiteX0" fmla="*/ 0 w 3423558"/>
              <a:gd name="connsiteY0" fmla="*/ 360947 h 360947"/>
              <a:gd name="connsiteX1" fmla="*/ 203449 w 3423558"/>
              <a:gd name="connsiteY1" fmla="*/ 0 h 360947"/>
              <a:gd name="connsiteX2" fmla="*/ 3423558 w 3423558"/>
              <a:gd name="connsiteY2" fmla="*/ 0 h 360947"/>
              <a:gd name="connsiteX3" fmla="*/ 3185275 w 3423558"/>
              <a:gd name="connsiteY3" fmla="*/ 360947 h 360947"/>
              <a:gd name="connsiteX4" fmla="*/ 0 w 3423558"/>
              <a:gd name="connsiteY4" fmla="*/ 360947 h 360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3558" h="360947">
                <a:moveTo>
                  <a:pt x="0" y="360947"/>
                </a:moveTo>
                <a:lnTo>
                  <a:pt x="203449" y="0"/>
                </a:lnTo>
                <a:lnTo>
                  <a:pt x="3423558" y="0"/>
                </a:lnTo>
                <a:lnTo>
                  <a:pt x="3185275" y="360947"/>
                </a:lnTo>
                <a:lnTo>
                  <a:pt x="0" y="360947"/>
                </a:lnTo>
                <a:close/>
              </a:path>
            </a:pathLst>
          </a:custGeom>
          <a:solidFill>
            <a:srgbClr val="039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i="1" dirty="0" smtClean="0"/>
              <a:t>ŞKA Cumhuriyet Ortaokulu</a:t>
            </a:r>
            <a:endParaRPr lang="tr-TR" b="1" i="1" dirty="0"/>
          </a:p>
        </p:txBody>
      </p:sp>
      <p:sp>
        <p:nvSpPr>
          <p:cNvPr id="13" name="Dikdörtgen 23"/>
          <p:cNvSpPr/>
          <p:nvPr/>
        </p:nvSpPr>
        <p:spPr>
          <a:xfrm flipH="1">
            <a:off x="7416429" y="-3175"/>
            <a:ext cx="1727572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039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1899908"/>
              </p:ext>
            </p:extLst>
          </p:nvPr>
        </p:nvGraphicFramePr>
        <p:xfrm>
          <a:off x="1524000" y="2044700"/>
          <a:ext cx="6096000" cy="2768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İKİLİ EĞİTİM</a:t>
                      </a:r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Sabahçı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 smtClean="0"/>
                        <a:t>Öğleci</a:t>
                      </a:r>
                      <a:endParaRPr lang="tr-T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Ortaokul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20 şube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Ana Sınıfı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4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4</a:t>
                      </a:r>
                      <a:endParaRPr lang="tr-T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smtClean="0"/>
                        <a:t>Özel Eğitim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1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1</a:t>
                      </a:r>
                      <a:endParaRPr lang="tr-TR" dirty="0"/>
                    </a:p>
                  </a:txBody>
                  <a:tcPr/>
                </a:tc>
              </a:tr>
              <a:tr h="741680">
                <a:tc gridSpan="3">
                  <a:txBody>
                    <a:bodyPr/>
                    <a:lstStyle/>
                    <a:p>
                      <a:pPr algn="ctr"/>
                      <a:r>
                        <a:rPr lang="tr-TR" sz="1800" u="none" dirty="0" smtClean="0"/>
                        <a:t>Okulumuz Cumhuriyet</a:t>
                      </a:r>
                      <a:r>
                        <a:rPr lang="tr-TR" sz="1800" u="none" baseline="0" dirty="0" smtClean="0"/>
                        <a:t> İlkokulu ile aynı binayı kullandığı için bu okulla ikili eğitim yapmakta ve ortaokul öğrencileri sabahçı grupta yer almaktadır. </a:t>
                      </a:r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451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 16">
            <a:extLst>
              <a:ext uri="{FF2B5EF4-FFF2-40B4-BE49-F238E27FC236}">
                <a16:creationId xmlns:a16="http://schemas.microsoft.com/office/drawing/2014/main" xmlns="" id="{AF906AF1-82DA-4546-A909-BC77B7E99E99}"/>
              </a:ext>
            </a:extLst>
          </p:cNvPr>
          <p:cNvGrpSpPr/>
          <p:nvPr/>
        </p:nvGrpSpPr>
        <p:grpSpPr>
          <a:xfrm>
            <a:off x="-2" y="-34880"/>
            <a:ext cx="9144000" cy="1280949"/>
            <a:chOff x="0" y="-15240"/>
            <a:chExt cx="12192000" cy="1340602"/>
          </a:xfrm>
        </p:grpSpPr>
        <p:sp>
          <p:nvSpPr>
            <p:cNvPr id="18" name="Dikdörtgen 17">
              <a:extLst>
                <a:ext uri="{FF2B5EF4-FFF2-40B4-BE49-F238E27FC236}">
                  <a16:creationId xmlns:a16="http://schemas.microsoft.com/office/drawing/2014/main" xmlns="" id="{107336B5-B723-4179-99EF-D30A48FBE5AD}"/>
                </a:ext>
              </a:extLst>
            </p:cNvPr>
            <p:cNvSpPr/>
            <p:nvPr/>
          </p:nvSpPr>
          <p:spPr>
            <a:xfrm>
              <a:off x="0" y="-15240"/>
              <a:ext cx="12192000" cy="1057771"/>
            </a:xfrm>
            <a:prstGeom prst="rect">
              <a:avLst/>
            </a:prstGeom>
            <a:gradFill flip="none" rotWithShape="1">
              <a:gsLst>
                <a:gs pos="1322">
                  <a:srgbClr val="C7D8EA"/>
                </a:gs>
                <a:gs pos="26000">
                  <a:srgbClr val="0070C0"/>
                </a:gs>
                <a:gs pos="51116">
                  <a:srgbClr val="002060"/>
                </a:gs>
                <a:gs pos="78000">
                  <a:srgbClr val="0070C0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0"/>
              <a:tileRect/>
            </a:gradFill>
            <a:scene3d>
              <a:camera prst="orthographicFront"/>
              <a:lightRig rig="threePt" dir="t"/>
            </a:scene3d>
            <a:sp3d>
              <a:bevelT w="127000" h="88900"/>
              <a:bevelB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Dikdörtgen 18">
              <a:extLst>
                <a:ext uri="{FF2B5EF4-FFF2-40B4-BE49-F238E27FC236}">
                  <a16:creationId xmlns:a16="http://schemas.microsoft.com/office/drawing/2014/main" xmlns="" id="{27747923-B79C-46E9-A3E5-3C814210A4C9}"/>
                </a:ext>
              </a:extLst>
            </p:cNvPr>
            <p:cNvSpPr/>
            <p:nvPr/>
          </p:nvSpPr>
          <p:spPr>
            <a:xfrm>
              <a:off x="0" y="1059462"/>
              <a:ext cx="12192000" cy="265900"/>
            </a:xfrm>
            <a:prstGeom prst="rect">
              <a:avLst/>
            </a:prstGeom>
            <a:gradFill>
              <a:gsLst>
                <a:gs pos="1322">
                  <a:schemeClr val="bg1">
                    <a:lumMod val="85000"/>
                  </a:schemeClr>
                </a:gs>
                <a:gs pos="26000">
                  <a:schemeClr val="bg1">
                    <a:lumMod val="75000"/>
                  </a:schemeClr>
                </a:gs>
                <a:gs pos="51116">
                  <a:schemeClr val="bg1">
                    <a:lumMod val="65000"/>
                  </a:schemeClr>
                </a:gs>
                <a:gs pos="78000">
                  <a:schemeClr val="bg1">
                    <a:lumMod val="7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0800000" scaled="0"/>
            </a:gradFill>
            <a:scene3d>
              <a:camera prst="orthographicFront"/>
              <a:lightRig rig="threePt" dir="t"/>
            </a:scene3d>
            <a:sp3d>
              <a:bevelT w="127000"/>
              <a:bevelB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" name="Resim 19">
              <a:extLst>
                <a:ext uri="{FF2B5EF4-FFF2-40B4-BE49-F238E27FC236}">
                  <a16:creationId xmlns:a16="http://schemas.microsoft.com/office/drawing/2014/main" xmlns="" id="{B23F79F0-B2E1-4C3C-9DDB-2AFBFC97C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3200" y="43009"/>
              <a:ext cx="988423" cy="988423"/>
            </a:xfrm>
            <a:prstGeom prst="rect">
              <a:avLst/>
            </a:prstGeom>
            <a:effectLst>
              <a:glow rad="457200">
                <a:schemeClr val="bg1">
                  <a:alpha val="40000"/>
                </a:schemeClr>
              </a:glow>
            </a:effectLst>
          </p:spPr>
        </p:pic>
        <p:pic>
          <p:nvPicPr>
            <p:cNvPr id="21" name="Resim 20">
              <a:extLst>
                <a:ext uri="{FF2B5EF4-FFF2-40B4-BE49-F238E27FC236}">
                  <a16:creationId xmlns:a16="http://schemas.microsoft.com/office/drawing/2014/main" xmlns="" id="{4319B060-E9F2-4037-B5CE-059C7FD37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868" y="43010"/>
              <a:ext cx="985466" cy="985466"/>
            </a:xfrm>
            <a:prstGeom prst="rect">
              <a:avLst/>
            </a:prstGeom>
            <a:effectLst>
              <a:glow rad="457200">
                <a:schemeClr val="bg1">
                  <a:alpha val="40000"/>
                </a:schemeClr>
              </a:glow>
            </a:effectLst>
          </p:spPr>
        </p:pic>
      </p:grpSp>
      <p:sp>
        <p:nvSpPr>
          <p:cNvPr id="23" name="Dikdörtgen 22">
            <a:extLst>
              <a:ext uri="{FF2B5EF4-FFF2-40B4-BE49-F238E27FC236}">
                <a16:creationId xmlns:a16="http://schemas.microsoft.com/office/drawing/2014/main" xmlns="" id="{9A6FF515-9414-42B5-8551-001100ACBB91}"/>
              </a:ext>
            </a:extLst>
          </p:cNvPr>
          <p:cNvSpPr/>
          <p:nvPr/>
        </p:nvSpPr>
        <p:spPr>
          <a:xfrm>
            <a:off x="941027" y="193960"/>
            <a:ext cx="72627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32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1234107" y="210191"/>
            <a:ext cx="6218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İstatistiki Bilgiler</a:t>
            </a:r>
            <a:endParaRPr lang="tr-TR" sz="3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Paralelkenar 6">
            <a:extLst>
              <a:ext uri="{FF2B5EF4-FFF2-40B4-BE49-F238E27FC236}">
                <a16:creationId xmlns:a16="http://schemas.microsoft.com/office/drawing/2014/main" xmlns="" id="{0C5AE608-0B3D-481A-9FD6-C56AC7252B5D}"/>
              </a:ext>
            </a:extLst>
          </p:cNvPr>
          <p:cNvSpPr/>
          <p:nvPr/>
        </p:nvSpPr>
        <p:spPr>
          <a:xfrm>
            <a:off x="-2" y="6497054"/>
            <a:ext cx="3367585" cy="360947"/>
          </a:xfrm>
          <a:custGeom>
            <a:avLst/>
            <a:gdLst>
              <a:gd name="connsiteX0" fmla="*/ 0 w 3162300"/>
              <a:gd name="connsiteY0" fmla="*/ 360947 h 360947"/>
              <a:gd name="connsiteX1" fmla="*/ 90237 w 3162300"/>
              <a:gd name="connsiteY1" fmla="*/ 0 h 360947"/>
              <a:gd name="connsiteX2" fmla="*/ 3162300 w 3162300"/>
              <a:gd name="connsiteY2" fmla="*/ 0 h 360947"/>
              <a:gd name="connsiteX3" fmla="*/ 3072063 w 3162300"/>
              <a:gd name="connsiteY3" fmla="*/ 360947 h 360947"/>
              <a:gd name="connsiteX4" fmla="*/ 0 w 3162300"/>
              <a:gd name="connsiteY4" fmla="*/ 360947 h 360947"/>
              <a:gd name="connsiteX0" fmla="*/ 0 w 3310346"/>
              <a:gd name="connsiteY0" fmla="*/ 360947 h 360947"/>
              <a:gd name="connsiteX1" fmla="*/ 90237 w 3310346"/>
              <a:gd name="connsiteY1" fmla="*/ 0 h 360947"/>
              <a:gd name="connsiteX2" fmla="*/ 3310346 w 3310346"/>
              <a:gd name="connsiteY2" fmla="*/ 0 h 360947"/>
              <a:gd name="connsiteX3" fmla="*/ 3072063 w 3310346"/>
              <a:gd name="connsiteY3" fmla="*/ 360947 h 360947"/>
              <a:gd name="connsiteX4" fmla="*/ 0 w 3310346"/>
              <a:gd name="connsiteY4" fmla="*/ 360947 h 360947"/>
              <a:gd name="connsiteX0" fmla="*/ 0 w 3423558"/>
              <a:gd name="connsiteY0" fmla="*/ 360947 h 360947"/>
              <a:gd name="connsiteX1" fmla="*/ 203449 w 3423558"/>
              <a:gd name="connsiteY1" fmla="*/ 0 h 360947"/>
              <a:gd name="connsiteX2" fmla="*/ 3423558 w 3423558"/>
              <a:gd name="connsiteY2" fmla="*/ 0 h 360947"/>
              <a:gd name="connsiteX3" fmla="*/ 3185275 w 3423558"/>
              <a:gd name="connsiteY3" fmla="*/ 360947 h 360947"/>
              <a:gd name="connsiteX4" fmla="*/ 0 w 3423558"/>
              <a:gd name="connsiteY4" fmla="*/ 360947 h 360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3558" h="360947">
                <a:moveTo>
                  <a:pt x="0" y="360947"/>
                </a:moveTo>
                <a:lnTo>
                  <a:pt x="203449" y="0"/>
                </a:lnTo>
                <a:lnTo>
                  <a:pt x="3423558" y="0"/>
                </a:lnTo>
                <a:lnTo>
                  <a:pt x="3185275" y="360947"/>
                </a:lnTo>
                <a:lnTo>
                  <a:pt x="0" y="360947"/>
                </a:lnTo>
                <a:close/>
              </a:path>
            </a:pathLst>
          </a:custGeom>
          <a:solidFill>
            <a:srgbClr val="039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i="1" dirty="0" smtClean="0"/>
              <a:t>ŞKA Cumhuriyet Ortaokulu</a:t>
            </a:r>
            <a:endParaRPr lang="tr-TR" b="1" i="1" dirty="0"/>
          </a:p>
        </p:txBody>
      </p:sp>
      <p:sp>
        <p:nvSpPr>
          <p:cNvPr id="13" name="Dikdörtgen 23"/>
          <p:cNvSpPr/>
          <p:nvPr/>
        </p:nvSpPr>
        <p:spPr>
          <a:xfrm flipH="1">
            <a:off x="7416429" y="-3175"/>
            <a:ext cx="1727572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039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0705964"/>
              </p:ext>
            </p:extLst>
          </p:nvPr>
        </p:nvGraphicFramePr>
        <p:xfrm>
          <a:off x="251520" y="1556793"/>
          <a:ext cx="8640960" cy="49474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2408"/>
                <a:gridCol w="720080"/>
                <a:gridCol w="720080"/>
                <a:gridCol w="720080"/>
                <a:gridCol w="720080"/>
                <a:gridCol w="720080"/>
                <a:gridCol w="720080"/>
                <a:gridCol w="648072"/>
              </a:tblGrid>
              <a:tr h="468000">
                <a:tc gridSpan="8"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OKUL TÜRLERİNE GÖRE YERLEŞEN ÖĞRENCİ SAYILARI</a:t>
                      </a:r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tr-TR" dirty="0"/>
                    </a:p>
                  </a:txBody>
                  <a:tcPr/>
                </a:tc>
              </a:tr>
              <a:tr h="468000">
                <a:tc>
                  <a:txBody>
                    <a:bodyPr/>
                    <a:lstStyle/>
                    <a:p>
                      <a:r>
                        <a:rPr lang="tr-TR" dirty="0" smtClean="0"/>
                        <a:t>Lise</a:t>
                      </a:r>
                      <a:r>
                        <a:rPr lang="tr-TR" baseline="0" dirty="0" smtClean="0"/>
                        <a:t> Türü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2018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2019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2020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2021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2022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2023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2024</a:t>
                      </a:r>
                      <a:endParaRPr lang="tr-TR" dirty="0"/>
                    </a:p>
                  </a:txBody>
                  <a:tcPr anchor="ctr"/>
                </a:tc>
              </a:tr>
              <a:tr h="468000">
                <a:tc>
                  <a:txBody>
                    <a:bodyPr/>
                    <a:lstStyle/>
                    <a:p>
                      <a:r>
                        <a:rPr lang="tr-TR" dirty="0" smtClean="0"/>
                        <a:t>Fen / Sosyal Bilimler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(%</a:t>
                      </a: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1)</a:t>
                      </a:r>
                    </a:p>
                  </a:txBody>
                  <a:tcPr marL="68573" marR="68573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(%</a:t>
                      </a: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2)</a:t>
                      </a:r>
                    </a:p>
                  </a:txBody>
                  <a:tcPr marL="68573" marR="68573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(%</a:t>
                      </a: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2)</a:t>
                      </a:r>
                    </a:p>
                  </a:txBody>
                  <a:tcPr marL="68573" marR="68573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(%</a:t>
                      </a: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1)</a:t>
                      </a:r>
                    </a:p>
                  </a:txBody>
                  <a:tcPr marL="68573" marR="68573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(%</a:t>
                      </a: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1)</a:t>
                      </a:r>
                    </a:p>
                  </a:txBody>
                  <a:tcPr marL="68573" marR="68573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73" marR="68573" marT="0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dirty="0" smtClean="0"/>
                        <a:t>-</a:t>
                      </a:r>
                      <a:endParaRPr lang="tr-TR" sz="1400" dirty="0"/>
                    </a:p>
                  </a:txBody>
                  <a:tcPr anchor="ctr"/>
                </a:tc>
              </a:tr>
              <a:tr h="468000">
                <a:tc>
                  <a:txBody>
                    <a:bodyPr/>
                    <a:lstStyle/>
                    <a:p>
                      <a:r>
                        <a:rPr lang="tr-TR" dirty="0" smtClean="0"/>
                        <a:t>Anadolu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(%</a:t>
                      </a: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37)</a:t>
                      </a:r>
                    </a:p>
                  </a:txBody>
                  <a:tcPr marL="68573" marR="68573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(%</a:t>
                      </a: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26)</a:t>
                      </a:r>
                    </a:p>
                  </a:txBody>
                  <a:tcPr marL="68573" marR="68573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40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(%</a:t>
                      </a: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34)</a:t>
                      </a:r>
                    </a:p>
                  </a:txBody>
                  <a:tcPr marL="68573" marR="68573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(%</a:t>
                      </a: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30)</a:t>
                      </a:r>
                    </a:p>
                  </a:txBody>
                  <a:tcPr marL="68573" marR="68573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(%</a:t>
                      </a: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22)</a:t>
                      </a:r>
                    </a:p>
                  </a:txBody>
                  <a:tcPr marL="68573" marR="68573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(%</a:t>
                      </a: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20)</a:t>
                      </a:r>
                    </a:p>
                  </a:txBody>
                  <a:tcPr marL="68573" marR="68573" marT="0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dirty="0" smtClean="0"/>
                        <a:t>13</a:t>
                      </a:r>
                    </a:p>
                    <a:p>
                      <a:pPr algn="ctr"/>
                      <a:r>
                        <a:rPr lang="tr-TR" sz="1400" dirty="0" smtClean="0"/>
                        <a:t>(%16)</a:t>
                      </a:r>
                      <a:endParaRPr lang="tr-TR" sz="1400" dirty="0"/>
                    </a:p>
                  </a:txBody>
                  <a:tcPr anchor="ctr"/>
                </a:tc>
              </a:tr>
              <a:tr h="468000">
                <a:tc>
                  <a:txBody>
                    <a:bodyPr/>
                    <a:lstStyle/>
                    <a:p>
                      <a:r>
                        <a:rPr lang="tr-TR" dirty="0" smtClean="0"/>
                        <a:t>Anadolu Meslek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(%</a:t>
                      </a: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39)</a:t>
                      </a:r>
                    </a:p>
                  </a:txBody>
                  <a:tcPr marL="68573" marR="68573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60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(%</a:t>
                      </a: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61)</a:t>
                      </a:r>
                    </a:p>
                  </a:txBody>
                  <a:tcPr marL="68573" marR="68573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62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(%</a:t>
                      </a: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54)</a:t>
                      </a:r>
                    </a:p>
                  </a:txBody>
                  <a:tcPr marL="68573" marR="68573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46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(%</a:t>
                      </a: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46)</a:t>
                      </a:r>
                    </a:p>
                  </a:txBody>
                  <a:tcPr marL="68573" marR="68573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44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(%</a:t>
                      </a: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52)</a:t>
                      </a:r>
                    </a:p>
                  </a:txBody>
                  <a:tcPr marL="68573" marR="68573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41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(%</a:t>
                      </a: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52)</a:t>
                      </a:r>
                    </a:p>
                  </a:txBody>
                  <a:tcPr marL="68573" marR="68573" marT="0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dirty="0" smtClean="0"/>
                        <a:t>57</a:t>
                      </a:r>
                    </a:p>
                    <a:p>
                      <a:pPr algn="ctr"/>
                      <a:r>
                        <a:rPr lang="tr-TR" sz="1400" dirty="0" smtClean="0"/>
                        <a:t>(%66)</a:t>
                      </a:r>
                      <a:endParaRPr lang="tr-TR" sz="1400" dirty="0"/>
                    </a:p>
                  </a:txBody>
                  <a:tcPr anchor="ctr"/>
                </a:tc>
              </a:tr>
              <a:tr h="468000">
                <a:tc>
                  <a:txBody>
                    <a:bodyPr/>
                    <a:lstStyle/>
                    <a:p>
                      <a:r>
                        <a:rPr lang="tr-TR" dirty="0" smtClean="0"/>
                        <a:t>Anadolu İHL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(%</a:t>
                      </a: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7)</a:t>
                      </a:r>
                    </a:p>
                  </a:txBody>
                  <a:tcPr marL="68573" marR="68573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(%</a:t>
                      </a: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2)</a:t>
                      </a:r>
                    </a:p>
                  </a:txBody>
                  <a:tcPr marL="68573" marR="68573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(%</a:t>
                      </a: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4)</a:t>
                      </a:r>
                    </a:p>
                  </a:txBody>
                  <a:tcPr marL="68573" marR="68573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(%</a:t>
                      </a: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13)</a:t>
                      </a:r>
                    </a:p>
                  </a:txBody>
                  <a:tcPr marL="68573" marR="68573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(%</a:t>
                      </a: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6)</a:t>
                      </a:r>
                    </a:p>
                  </a:txBody>
                  <a:tcPr marL="68573" marR="68573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(%</a:t>
                      </a: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3)</a:t>
                      </a:r>
                    </a:p>
                  </a:txBody>
                  <a:tcPr marL="68573" marR="68573" marT="0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dirty="0" smtClean="0"/>
                        <a:t>3</a:t>
                      </a:r>
                    </a:p>
                    <a:p>
                      <a:pPr algn="ctr"/>
                      <a:r>
                        <a:rPr lang="tr-TR" sz="1400" dirty="0" smtClean="0"/>
                        <a:t>(%4)</a:t>
                      </a:r>
                      <a:endParaRPr lang="tr-TR" sz="1400" dirty="0"/>
                    </a:p>
                  </a:txBody>
                  <a:tcPr anchor="ctr"/>
                </a:tc>
              </a:tr>
              <a:tr h="468000">
                <a:tc>
                  <a:txBody>
                    <a:bodyPr/>
                    <a:lstStyle/>
                    <a:p>
                      <a:r>
                        <a:rPr lang="tr-TR" dirty="0" smtClean="0"/>
                        <a:t>Güzel Sanatlar / Spor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(%</a:t>
                      </a: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1)</a:t>
                      </a:r>
                    </a:p>
                  </a:txBody>
                  <a:tcPr marL="68573" marR="68573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73" marR="68573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73" marR="68573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73" marR="68573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73" marR="68573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73" marR="68573" marT="0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dirty="0" smtClean="0"/>
                        <a:t>-</a:t>
                      </a:r>
                      <a:endParaRPr lang="tr-TR" sz="1400" dirty="0"/>
                    </a:p>
                  </a:txBody>
                  <a:tcPr anchor="ctr"/>
                </a:tc>
              </a:tr>
              <a:tr h="468000">
                <a:tc>
                  <a:txBody>
                    <a:bodyPr/>
                    <a:lstStyle/>
                    <a:p>
                      <a:r>
                        <a:rPr lang="tr-TR" dirty="0" smtClean="0"/>
                        <a:t>AÖL / MESEM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(%</a:t>
                      </a: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6)</a:t>
                      </a:r>
                    </a:p>
                  </a:txBody>
                  <a:tcPr marL="68573" marR="68573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(%</a:t>
                      </a: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6)</a:t>
                      </a:r>
                    </a:p>
                  </a:txBody>
                  <a:tcPr marL="68573" marR="68573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(%</a:t>
                      </a: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5)</a:t>
                      </a:r>
                    </a:p>
                  </a:txBody>
                  <a:tcPr marL="68573" marR="68573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(%</a:t>
                      </a: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8)</a:t>
                      </a:r>
                    </a:p>
                  </a:txBody>
                  <a:tcPr marL="68573" marR="68573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(%</a:t>
                      </a: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11)</a:t>
                      </a:r>
                    </a:p>
                  </a:txBody>
                  <a:tcPr marL="68573" marR="68573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(%</a:t>
                      </a: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20)</a:t>
                      </a:r>
                    </a:p>
                  </a:txBody>
                  <a:tcPr marL="68573" marR="68573" marT="0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dirty="0" smtClean="0"/>
                        <a:t>11</a:t>
                      </a:r>
                    </a:p>
                    <a:p>
                      <a:pPr algn="ctr"/>
                      <a:r>
                        <a:rPr lang="tr-TR" sz="1400" dirty="0" smtClean="0"/>
                        <a:t>(%13)</a:t>
                      </a:r>
                      <a:endParaRPr lang="tr-TR" sz="1400" dirty="0"/>
                    </a:p>
                  </a:txBody>
                  <a:tcPr anchor="ctr"/>
                </a:tc>
              </a:tr>
              <a:tr h="468000">
                <a:tc>
                  <a:txBody>
                    <a:bodyPr/>
                    <a:lstStyle/>
                    <a:p>
                      <a:r>
                        <a:rPr lang="tr-TR" dirty="0" smtClean="0"/>
                        <a:t>Özel Lise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(%</a:t>
                      </a: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9)</a:t>
                      </a:r>
                    </a:p>
                  </a:txBody>
                  <a:tcPr marL="68573" marR="68573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(%</a:t>
                      </a: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3)</a:t>
                      </a:r>
                    </a:p>
                  </a:txBody>
                  <a:tcPr marL="68573" marR="68573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(%</a:t>
                      </a: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1)</a:t>
                      </a:r>
                    </a:p>
                  </a:txBody>
                  <a:tcPr marL="68573" marR="68573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(%</a:t>
                      </a: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2)</a:t>
                      </a:r>
                    </a:p>
                  </a:txBody>
                  <a:tcPr marL="68573" marR="68573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(%</a:t>
                      </a: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8)</a:t>
                      </a:r>
                    </a:p>
                  </a:txBody>
                  <a:tcPr marL="68573" marR="68573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(%</a:t>
                      </a: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5)</a:t>
                      </a:r>
                    </a:p>
                  </a:txBody>
                  <a:tcPr marL="68573" marR="68573" marT="0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dirty="0" smtClean="0"/>
                        <a:t>1</a:t>
                      </a:r>
                    </a:p>
                    <a:p>
                      <a:pPr algn="ctr"/>
                      <a:r>
                        <a:rPr lang="tr-TR" sz="1400" dirty="0" smtClean="0"/>
                        <a:t>(%1)</a:t>
                      </a:r>
                      <a:endParaRPr lang="tr-TR" sz="1400" dirty="0"/>
                    </a:p>
                  </a:txBody>
                  <a:tcPr anchor="ctr"/>
                </a:tc>
              </a:tr>
              <a:tr h="468000">
                <a:tc>
                  <a:txBody>
                    <a:bodyPr/>
                    <a:lstStyle/>
                    <a:p>
                      <a:r>
                        <a:rPr lang="tr-TR" dirty="0" smtClean="0"/>
                        <a:t>Toplam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88</a:t>
                      </a:r>
                    </a:p>
                  </a:txBody>
                  <a:tcPr marL="68573" marR="68573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99</a:t>
                      </a:r>
                    </a:p>
                  </a:txBody>
                  <a:tcPr marL="68573" marR="68573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116</a:t>
                      </a:r>
                    </a:p>
                  </a:txBody>
                  <a:tcPr marL="68573" marR="68573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101</a:t>
                      </a:r>
                    </a:p>
                  </a:txBody>
                  <a:tcPr marL="68573" marR="68573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85</a:t>
                      </a:r>
                    </a:p>
                  </a:txBody>
                  <a:tcPr marL="68573" marR="68573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79</a:t>
                      </a:r>
                    </a:p>
                  </a:txBody>
                  <a:tcPr marL="68573" marR="68573" marT="0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dirty="0" smtClean="0"/>
                        <a:t>85</a:t>
                      </a:r>
                      <a:endParaRPr lang="tr-TR" sz="1400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8524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 16">
            <a:extLst>
              <a:ext uri="{FF2B5EF4-FFF2-40B4-BE49-F238E27FC236}">
                <a16:creationId xmlns:a16="http://schemas.microsoft.com/office/drawing/2014/main" xmlns="" id="{AF906AF1-82DA-4546-A909-BC77B7E99E99}"/>
              </a:ext>
            </a:extLst>
          </p:cNvPr>
          <p:cNvGrpSpPr/>
          <p:nvPr/>
        </p:nvGrpSpPr>
        <p:grpSpPr>
          <a:xfrm>
            <a:off x="-2" y="-34880"/>
            <a:ext cx="9144000" cy="1280949"/>
            <a:chOff x="0" y="-15240"/>
            <a:chExt cx="12192000" cy="1340602"/>
          </a:xfrm>
        </p:grpSpPr>
        <p:sp>
          <p:nvSpPr>
            <p:cNvPr id="18" name="Dikdörtgen 17">
              <a:extLst>
                <a:ext uri="{FF2B5EF4-FFF2-40B4-BE49-F238E27FC236}">
                  <a16:creationId xmlns:a16="http://schemas.microsoft.com/office/drawing/2014/main" xmlns="" id="{107336B5-B723-4179-99EF-D30A48FBE5AD}"/>
                </a:ext>
              </a:extLst>
            </p:cNvPr>
            <p:cNvSpPr/>
            <p:nvPr/>
          </p:nvSpPr>
          <p:spPr>
            <a:xfrm>
              <a:off x="0" y="-15240"/>
              <a:ext cx="12192000" cy="1057771"/>
            </a:xfrm>
            <a:prstGeom prst="rect">
              <a:avLst/>
            </a:prstGeom>
            <a:gradFill flip="none" rotWithShape="1">
              <a:gsLst>
                <a:gs pos="1322">
                  <a:srgbClr val="C7D8EA"/>
                </a:gs>
                <a:gs pos="26000">
                  <a:srgbClr val="0070C0"/>
                </a:gs>
                <a:gs pos="51116">
                  <a:srgbClr val="002060"/>
                </a:gs>
                <a:gs pos="78000">
                  <a:srgbClr val="0070C0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0"/>
              <a:tileRect/>
            </a:gradFill>
            <a:scene3d>
              <a:camera prst="orthographicFront"/>
              <a:lightRig rig="threePt" dir="t"/>
            </a:scene3d>
            <a:sp3d>
              <a:bevelT w="127000" h="88900"/>
              <a:bevelB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Dikdörtgen 18">
              <a:extLst>
                <a:ext uri="{FF2B5EF4-FFF2-40B4-BE49-F238E27FC236}">
                  <a16:creationId xmlns:a16="http://schemas.microsoft.com/office/drawing/2014/main" xmlns="" id="{27747923-B79C-46E9-A3E5-3C814210A4C9}"/>
                </a:ext>
              </a:extLst>
            </p:cNvPr>
            <p:cNvSpPr/>
            <p:nvPr/>
          </p:nvSpPr>
          <p:spPr>
            <a:xfrm>
              <a:off x="0" y="1059462"/>
              <a:ext cx="12192000" cy="265900"/>
            </a:xfrm>
            <a:prstGeom prst="rect">
              <a:avLst/>
            </a:prstGeom>
            <a:gradFill>
              <a:gsLst>
                <a:gs pos="1322">
                  <a:schemeClr val="bg1">
                    <a:lumMod val="85000"/>
                  </a:schemeClr>
                </a:gs>
                <a:gs pos="26000">
                  <a:schemeClr val="bg1">
                    <a:lumMod val="75000"/>
                  </a:schemeClr>
                </a:gs>
                <a:gs pos="51116">
                  <a:schemeClr val="bg1">
                    <a:lumMod val="65000"/>
                  </a:schemeClr>
                </a:gs>
                <a:gs pos="78000">
                  <a:schemeClr val="bg1">
                    <a:lumMod val="7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0800000" scaled="0"/>
            </a:gradFill>
            <a:scene3d>
              <a:camera prst="orthographicFront"/>
              <a:lightRig rig="threePt" dir="t"/>
            </a:scene3d>
            <a:sp3d>
              <a:bevelT w="127000"/>
              <a:bevelB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" name="Resim 19">
              <a:extLst>
                <a:ext uri="{FF2B5EF4-FFF2-40B4-BE49-F238E27FC236}">
                  <a16:creationId xmlns:a16="http://schemas.microsoft.com/office/drawing/2014/main" xmlns="" id="{B23F79F0-B2E1-4C3C-9DDB-2AFBFC97C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3200" y="43009"/>
              <a:ext cx="988423" cy="988423"/>
            </a:xfrm>
            <a:prstGeom prst="rect">
              <a:avLst/>
            </a:prstGeom>
            <a:effectLst>
              <a:glow rad="457200">
                <a:schemeClr val="bg1">
                  <a:alpha val="40000"/>
                </a:schemeClr>
              </a:glow>
            </a:effectLst>
          </p:spPr>
        </p:pic>
        <p:pic>
          <p:nvPicPr>
            <p:cNvPr id="21" name="Resim 20">
              <a:extLst>
                <a:ext uri="{FF2B5EF4-FFF2-40B4-BE49-F238E27FC236}">
                  <a16:creationId xmlns:a16="http://schemas.microsoft.com/office/drawing/2014/main" xmlns="" id="{4319B060-E9F2-4037-B5CE-059C7FD37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868" y="43010"/>
              <a:ext cx="985466" cy="985466"/>
            </a:xfrm>
            <a:prstGeom prst="rect">
              <a:avLst/>
            </a:prstGeom>
            <a:effectLst>
              <a:glow rad="457200">
                <a:schemeClr val="bg1">
                  <a:alpha val="40000"/>
                </a:schemeClr>
              </a:glow>
            </a:effectLst>
          </p:spPr>
        </p:pic>
      </p:grpSp>
      <p:sp>
        <p:nvSpPr>
          <p:cNvPr id="23" name="Dikdörtgen 22">
            <a:extLst>
              <a:ext uri="{FF2B5EF4-FFF2-40B4-BE49-F238E27FC236}">
                <a16:creationId xmlns:a16="http://schemas.microsoft.com/office/drawing/2014/main" xmlns="" id="{9A6FF515-9414-42B5-8551-001100ACBB91}"/>
              </a:ext>
            </a:extLst>
          </p:cNvPr>
          <p:cNvSpPr/>
          <p:nvPr/>
        </p:nvSpPr>
        <p:spPr>
          <a:xfrm>
            <a:off x="941027" y="193960"/>
            <a:ext cx="72627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32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1234107" y="210191"/>
            <a:ext cx="6218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İstatistiki Bilgiler</a:t>
            </a:r>
            <a:endParaRPr lang="tr-TR" sz="3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Paralelkenar 6">
            <a:extLst>
              <a:ext uri="{FF2B5EF4-FFF2-40B4-BE49-F238E27FC236}">
                <a16:creationId xmlns:a16="http://schemas.microsoft.com/office/drawing/2014/main" xmlns="" id="{0C5AE608-0B3D-481A-9FD6-C56AC7252B5D}"/>
              </a:ext>
            </a:extLst>
          </p:cNvPr>
          <p:cNvSpPr/>
          <p:nvPr/>
        </p:nvSpPr>
        <p:spPr>
          <a:xfrm>
            <a:off x="-2" y="6497054"/>
            <a:ext cx="3367585" cy="360947"/>
          </a:xfrm>
          <a:custGeom>
            <a:avLst/>
            <a:gdLst>
              <a:gd name="connsiteX0" fmla="*/ 0 w 3162300"/>
              <a:gd name="connsiteY0" fmla="*/ 360947 h 360947"/>
              <a:gd name="connsiteX1" fmla="*/ 90237 w 3162300"/>
              <a:gd name="connsiteY1" fmla="*/ 0 h 360947"/>
              <a:gd name="connsiteX2" fmla="*/ 3162300 w 3162300"/>
              <a:gd name="connsiteY2" fmla="*/ 0 h 360947"/>
              <a:gd name="connsiteX3" fmla="*/ 3072063 w 3162300"/>
              <a:gd name="connsiteY3" fmla="*/ 360947 h 360947"/>
              <a:gd name="connsiteX4" fmla="*/ 0 w 3162300"/>
              <a:gd name="connsiteY4" fmla="*/ 360947 h 360947"/>
              <a:gd name="connsiteX0" fmla="*/ 0 w 3310346"/>
              <a:gd name="connsiteY0" fmla="*/ 360947 h 360947"/>
              <a:gd name="connsiteX1" fmla="*/ 90237 w 3310346"/>
              <a:gd name="connsiteY1" fmla="*/ 0 h 360947"/>
              <a:gd name="connsiteX2" fmla="*/ 3310346 w 3310346"/>
              <a:gd name="connsiteY2" fmla="*/ 0 h 360947"/>
              <a:gd name="connsiteX3" fmla="*/ 3072063 w 3310346"/>
              <a:gd name="connsiteY3" fmla="*/ 360947 h 360947"/>
              <a:gd name="connsiteX4" fmla="*/ 0 w 3310346"/>
              <a:gd name="connsiteY4" fmla="*/ 360947 h 360947"/>
              <a:gd name="connsiteX0" fmla="*/ 0 w 3423558"/>
              <a:gd name="connsiteY0" fmla="*/ 360947 h 360947"/>
              <a:gd name="connsiteX1" fmla="*/ 203449 w 3423558"/>
              <a:gd name="connsiteY1" fmla="*/ 0 h 360947"/>
              <a:gd name="connsiteX2" fmla="*/ 3423558 w 3423558"/>
              <a:gd name="connsiteY2" fmla="*/ 0 h 360947"/>
              <a:gd name="connsiteX3" fmla="*/ 3185275 w 3423558"/>
              <a:gd name="connsiteY3" fmla="*/ 360947 h 360947"/>
              <a:gd name="connsiteX4" fmla="*/ 0 w 3423558"/>
              <a:gd name="connsiteY4" fmla="*/ 360947 h 360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3558" h="360947">
                <a:moveTo>
                  <a:pt x="0" y="360947"/>
                </a:moveTo>
                <a:lnTo>
                  <a:pt x="203449" y="0"/>
                </a:lnTo>
                <a:lnTo>
                  <a:pt x="3423558" y="0"/>
                </a:lnTo>
                <a:lnTo>
                  <a:pt x="3185275" y="360947"/>
                </a:lnTo>
                <a:lnTo>
                  <a:pt x="0" y="360947"/>
                </a:lnTo>
                <a:close/>
              </a:path>
            </a:pathLst>
          </a:custGeom>
          <a:solidFill>
            <a:srgbClr val="039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i="1" dirty="0" smtClean="0"/>
              <a:t>ŞKA Cumhuriyet Ortaokulu</a:t>
            </a:r>
            <a:endParaRPr lang="tr-TR" b="1" i="1" dirty="0"/>
          </a:p>
        </p:txBody>
      </p:sp>
      <p:sp>
        <p:nvSpPr>
          <p:cNvPr id="13" name="Dikdörtgen 23"/>
          <p:cNvSpPr/>
          <p:nvPr/>
        </p:nvSpPr>
        <p:spPr>
          <a:xfrm flipH="1">
            <a:off x="7416429" y="-3175"/>
            <a:ext cx="1727572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039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4504368"/>
              </p:ext>
            </p:extLst>
          </p:nvPr>
        </p:nvGraphicFramePr>
        <p:xfrm>
          <a:off x="1524000" y="2044700"/>
          <a:ext cx="6094800" cy="350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68080"/>
                <a:gridCol w="232672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ÖZEL</a:t>
                      </a:r>
                      <a:r>
                        <a:rPr lang="tr-TR" baseline="0" dirty="0" smtClean="0"/>
                        <a:t> EĞİTİM İHTİYACI OLAN ÖĞRENCİLER</a:t>
                      </a:r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smtClean="0"/>
                        <a:t>Ana Sınıfı (Kaynaştırma)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7</a:t>
                      </a:r>
                      <a:endParaRPr lang="tr-T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Ortaokul (Kaynaştırma)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20</a:t>
                      </a:r>
                      <a:endParaRPr lang="tr-T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smtClean="0"/>
                        <a:t>Destek Eğitim Odasından Faydalanan Öğrenci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13</a:t>
                      </a:r>
                      <a:endParaRPr lang="tr-T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Ortaokul (Evde Eğitim)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2</a:t>
                      </a:r>
                      <a:endParaRPr lang="tr-T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Özel Eğitim (Hafif Otizm)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4</a:t>
                      </a:r>
                      <a:endParaRPr lang="tr-T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Özel Eğitim (Orta Ağır Otizm)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2</a:t>
                      </a:r>
                      <a:endParaRPr lang="tr-TR" dirty="0"/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Özel eğitim şubelerimizdeki 6 öğrenci taşımalı eğitim hizmetinden faydalanmaktadır.</a:t>
                      </a:r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589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 16">
            <a:extLst>
              <a:ext uri="{FF2B5EF4-FFF2-40B4-BE49-F238E27FC236}">
                <a16:creationId xmlns:a16="http://schemas.microsoft.com/office/drawing/2014/main" xmlns="" id="{AF906AF1-82DA-4546-A909-BC77B7E99E99}"/>
              </a:ext>
            </a:extLst>
          </p:cNvPr>
          <p:cNvGrpSpPr/>
          <p:nvPr/>
        </p:nvGrpSpPr>
        <p:grpSpPr>
          <a:xfrm>
            <a:off x="-2" y="-34880"/>
            <a:ext cx="9144000" cy="1280949"/>
            <a:chOff x="0" y="-15240"/>
            <a:chExt cx="12192000" cy="1340602"/>
          </a:xfrm>
        </p:grpSpPr>
        <p:sp>
          <p:nvSpPr>
            <p:cNvPr id="18" name="Dikdörtgen 17">
              <a:extLst>
                <a:ext uri="{FF2B5EF4-FFF2-40B4-BE49-F238E27FC236}">
                  <a16:creationId xmlns:a16="http://schemas.microsoft.com/office/drawing/2014/main" xmlns="" id="{107336B5-B723-4179-99EF-D30A48FBE5AD}"/>
                </a:ext>
              </a:extLst>
            </p:cNvPr>
            <p:cNvSpPr/>
            <p:nvPr/>
          </p:nvSpPr>
          <p:spPr>
            <a:xfrm>
              <a:off x="0" y="-15240"/>
              <a:ext cx="12192000" cy="1057771"/>
            </a:xfrm>
            <a:prstGeom prst="rect">
              <a:avLst/>
            </a:prstGeom>
            <a:gradFill flip="none" rotWithShape="1">
              <a:gsLst>
                <a:gs pos="1322">
                  <a:srgbClr val="C7D8EA"/>
                </a:gs>
                <a:gs pos="26000">
                  <a:srgbClr val="0070C0"/>
                </a:gs>
                <a:gs pos="51116">
                  <a:srgbClr val="002060"/>
                </a:gs>
                <a:gs pos="78000">
                  <a:srgbClr val="0070C0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0"/>
              <a:tileRect/>
            </a:gradFill>
            <a:scene3d>
              <a:camera prst="orthographicFront"/>
              <a:lightRig rig="threePt" dir="t"/>
            </a:scene3d>
            <a:sp3d>
              <a:bevelT w="127000" h="88900"/>
              <a:bevelB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Dikdörtgen 18">
              <a:extLst>
                <a:ext uri="{FF2B5EF4-FFF2-40B4-BE49-F238E27FC236}">
                  <a16:creationId xmlns:a16="http://schemas.microsoft.com/office/drawing/2014/main" xmlns="" id="{27747923-B79C-46E9-A3E5-3C814210A4C9}"/>
                </a:ext>
              </a:extLst>
            </p:cNvPr>
            <p:cNvSpPr/>
            <p:nvPr/>
          </p:nvSpPr>
          <p:spPr>
            <a:xfrm>
              <a:off x="0" y="1059462"/>
              <a:ext cx="12192000" cy="265900"/>
            </a:xfrm>
            <a:prstGeom prst="rect">
              <a:avLst/>
            </a:prstGeom>
            <a:gradFill>
              <a:gsLst>
                <a:gs pos="1322">
                  <a:schemeClr val="bg1">
                    <a:lumMod val="85000"/>
                  </a:schemeClr>
                </a:gs>
                <a:gs pos="26000">
                  <a:schemeClr val="bg1">
                    <a:lumMod val="75000"/>
                  </a:schemeClr>
                </a:gs>
                <a:gs pos="51116">
                  <a:schemeClr val="bg1">
                    <a:lumMod val="65000"/>
                  </a:schemeClr>
                </a:gs>
                <a:gs pos="78000">
                  <a:schemeClr val="bg1">
                    <a:lumMod val="7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0800000" scaled="0"/>
            </a:gradFill>
            <a:scene3d>
              <a:camera prst="orthographicFront"/>
              <a:lightRig rig="threePt" dir="t"/>
            </a:scene3d>
            <a:sp3d>
              <a:bevelT w="127000"/>
              <a:bevelB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" name="Resim 19">
              <a:extLst>
                <a:ext uri="{FF2B5EF4-FFF2-40B4-BE49-F238E27FC236}">
                  <a16:creationId xmlns:a16="http://schemas.microsoft.com/office/drawing/2014/main" xmlns="" id="{B23F79F0-B2E1-4C3C-9DDB-2AFBFC97C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3200" y="43009"/>
              <a:ext cx="988423" cy="988423"/>
            </a:xfrm>
            <a:prstGeom prst="rect">
              <a:avLst/>
            </a:prstGeom>
            <a:effectLst>
              <a:glow rad="457200">
                <a:schemeClr val="bg1">
                  <a:alpha val="40000"/>
                </a:schemeClr>
              </a:glow>
            </a:effectLst>
          </p:spPr>
        </p:pic>
        <p:pic>
          <p:nvPicPr>
            <p:cNvPr id="21" name="Resim 20">
              <a:extLst>
                <a:ext uri="{FF2B5EF4-FFF2-40B4-BE49-F238E27FC236}">
                  <a16:creationId xmlns:a16="http://schemas.microsoft.com/office/drawing/2014/main" xmlns="" id="{4319B060-E9F2-4037-B5CE-059C7FD37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868" y="43010"/>
              <a:ext cx="985466" cy="985466"/>
            </a:xfrm>
            <a:prstGeom prst="rect">
              <a:avLst/>
            </a:prstGeom>
            <a:effectLst>
              <a:glow rad="457200">
                <a:schemeClr val="bg1">
                  <a:alpha val="40000"/>
                </a:schemeClr>
              </a:glow>
            </a:effectLst>
          </p:spPr>
        </p:pic>
      </p:grpSp>
      <p:sp>
        <p:nvSpPr>
          <p:cNvPr id="23" name="Dikdörtgen 22">
            <a:extLst>
              <a:ext uri="{FF2B5EF4-FFF2-40B4-BE49-F238E27FC236}">
                <a16:creationId xmlns:a16="http://schemas.microsoft.com/office/drawing/2014/main" xmlns="" id="{9A6FF515-9414-42B5-8551-001100ACBB91}"/>
              </a:ext>
            </a:extLst>
          </p:cNvPr>
          <p:cNvSpPr/>
          <p:nvPr/>
        </p:nvSpPr>
        <p:spPr>
          <a:xfrm>
            <a:off x="941027" y="193960"/>
            <a:ext cx="72627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32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1234107" y="210191"/>
            <a:ext cx="6218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İstatistiki Bilgiler</a:t>
            </a:r>
            <a:endParaRPr lang="tr-TR" sz="3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Paralelkenar 6">
            <a:extLst>
              <a:ext uri="{FF2B5EF4-FFF2-40B4-BE49-F238E27FC236}">
                <a16:creationId xmlns:a16="http://schemas.microsoft.com/office/drawing/2014/main" xmlns="" id="{0C5AE608-0B3D-481A-9FD6-C56AC7252B5D}"/>
              </a:ext>
            </a:extLst>
          </p:cNvPr>
          <p:cNvSpPr/>
          <p:nvPr/>
        </p:nvSpPr>
        <p:spPr>
          <a:xfrm>
            <a:off x="-2" y="6497054"/>
            <a:ext cx="3367585" cy="360947"/>
          </a:xfrm>
          <a:custGeom>
            <a:avLst/>
            <a:gdLst>
              <a:gd name="connsiteX0" fmla="*/ 0 w 3162300"/>
              <a:gd name="connsiteY0" fmla="*/ 360947 h 360947"/>
              <a:gd name="connsiteX1" fmla="*/ 90237 w 3162300"/>
              <a:gd name="connsiteY1" fmla="*/ 0 h 360947"/>
              <a:gd name="connsiteX2" fmla="*/ 3162300 w 3162300"/>
              <a:gd name="connsiteY2" fmla="*/ 0 h 360947"/>
              <a:gd name="connsiteX3" fmla="*/ 3072063 w 3162300"/>
              <a:gd name="connsiteY3" fmla="*/ 360947 h 360947"/>
              <a:gd name="connsiteX4" fmla="*/ 0 w 3162300"/>
              <a:gd name="connsiteY4" fmla="*/ 360947 h 360947"/>
              <a:gd name="connsiteX0" fmla="*/ 0 w 3310346"/>
              <a:gd name="connsiteY0" fmla="*/ 360947 h 360947"/>
              <a:gd name="connsiteX1" fmla="*/ 90237 w 3310346"/>
              <a:gd name="connsiteY1" fmla="*/ 0 h 360947"/>
              <a:gd name="connsiteX2" fmla="*/ 3310346 w 3310346"/>
              <a:gd name="connsiteY2" fmla="*/ 0 h 360947"/>
              <a:gd name="connsiteX3" fmla="*/ 3072063 w 3310346"/>
              <a:gd name="connsiteY3" fmla="*/ 360947 h 360947"/>
              <a:gd name="connsiteX4" fmla="*/ 0 w 3310346"/>
              <a:gd name="connsiteY4" fmla="*/ 360947 h 360947"/>
              <a:gd name="connsiteX0" fmla="*/ 0 w 3423558"/>
              <a:gd name="connsiteY0" fmla="*/ 360947 h 360947"/>
              <a:gd name="connsiteX1" fmla="*/ 203449 w 3423558"/>
              <a:gd name="connsiteY1" fmla="*/ 0 h 360947"/>
              <a:gd name="connsiteX2" fmla="*/ 3423558 w 3423558"/>
              <a:gd name="connsiteY2" fmla="*/ 0 h 360947"/>
              <a:gd name="connsiteX3" fmla="*/ 3185275 w 3423558"/>
              <a:gd name="connsiteY3" fmla="*/ 360947 h 360947"/>
              <a:gd name="connsiteX4" fmla="*/ 0 w 3423558"/>
              <a:gd name="connsiteY4" fmla="*/ 360947 h 360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3558" h="360947">
                <a:moveTo>
                  <a:pt x="0" y="360947"/>
                </a:moveTo>
                <a:lnTo>
                  <a:pt x="203449" y="0"/>
                </a:lnTo>
                <a:lnTo>
                  <a:pt x="3423558" y="0"/>
                </a:lnTo>
                <a:lnTo>
                  <a:pt x="3185275" y="360947"/>
                </a:lnTo>
                <a:lnTo>
                  <a:pt x="0" y="360947"/>
                </a:lnTo>
                <a:close/>
              </a:path>
            </a:pathLst>
          </a:custGeom>
          <a:solidFill>
            <a:srgbClr val="039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i="1" dirty="0" smtClean="0"/>
              <a:t>ŞKA Cumhuriyet Ortaokulu</a:t>
            </a:r>
            <a:endParaRPr lang="tr-TR" b="1" i="1" dirty="0"/>
          </a:p>
        </p:txBody>
      </p:sp>
      <p:sp>
        <p:nvSpPr>
          <p:cNvPr id="13" name="Dikdörtgen 23"/>
          <p:cNvSpPr/>
          <p:nvPr/>
        </p:nvSpPr>
        <p:spPr>
          <a:xfrm flipH="1">
            <a:off x="7416429" y="-3175"/>
            <a:ext cx="1727572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039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6011705"/>
              </p:ext>
            </p:extLst>
          </p:nvPr>
        </p:nvGraphicFramePr>
        <p:xfrm>
          <a:off x="1524000" y="2044700"/>
          <a:ext cx="60948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68080"/>
                <a:gridCol w="232672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SÜREKLİ DEVAMSIZ ÖĞRENCİLER</a:t>
                      </a:r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smtClean="0"/>
                        <a:t>Sürekli Devamsız Öğrenci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7</a:t>
                      </a:r>
                      <a:endParaRPr lang="tr-T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Suriye Uyruklu</a:t>
                      </a:r>
                      <a:r>
                        <a:rPr lang="tr-TR" baseline="0" dirty="0" smtClean="0"/>
                        <a:t> Devamsız Öğrenci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3</a:t>
                      </a:r>
                      <a:endParaRPr lang="tr-T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Ailesiyle Görüşülen Öğrenci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2</a:t>
                      </a:r>
                      <a:endParaRPr lang="tr-T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Ailesiyle Görüşülemeyen Öğrenci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2</a:t>
                      </a:r>
                      <a:endParaRPr lang="tr-TR" dirty="0"/>
                    </a:p>
                  </a:txBody>
                  <a:tcPr/>
                </a:tc>
              </a:tr>
              <a:tr h="741680">
                <a:tc gridSpan="2">
                  <a:txBody>
                    <a:bodyPr/>
                    <a:lstStyle/>
                    <a:p>
                      <a:pPr algn="ctr"/>
                      <a:r>
                        <a:rPr lang="tr-TR" sz="1800" u="none" dirty="0" smtClean="0"/>
                        <a:t>Ailesiyle görüşülen 2 öğrencinin </a:t>
                      </a:r>
                      <a:r>
                        <a:rPr lang="tr-TR" sz="1800" u="none" baseline="0" dirty="0" smtClean="0"/>
                        <a:t>geleneksel nedenlerle okula devam etmedikleri öğrenilmiştir.</a:t>
                      </a:r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291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 16">
            <a:extLst>
              <a:ext uri="{FF2B5EF4-FFF2-40B4-BE49-F238E27FC236}">
                <a16:creationId xmlns:a16="http://schemas.microsoft.com/office/drawing/2014/main" xmlns="" id="{AF906AF1-82DA-4546-A909-BC77B7E99E99}"/>
              </a:ext>
            </a:extLst>
          </p:cNvPr>
          <p:cNvGrpSpPr/>
          <p:nvPr/>
        </p:nvGrpSpPr>
        <p:grpSpPr>
          <a:xfrm>
            <a:off x="-2" y="-34880"/>
            <a:ext cx="9144000" cy="1280949"/>
            <a:chOff x="0" y="-15240"/>
            <a:chExt cx="12192000" cy="1340602"/>
          </a:xfrm>
        </p:grpSpPr>
        <p:sp>
          <p:nvSpPr>
            <p:cNvPr id="18" name="Dikdörtgen 17">
              <a:extLst>
                <a:ext uri="{FF2B5EF4-FFF2-40B4-BE49-F238E27FC236}">
                  <a16:creationId xmlns:a16="http://schemas.microsoft.com/office/drawing/2014/main" xmlns="" id="{107336B5-B723-4179-99EF-D30A48FBE5AD}"/>
                </a:ext>
              </a:extLst>
            </p:cNvPr>
            <p:cNvSpPr/>
            <p:nvPr/>
          </p:nvSpPr>
          <p:spPr>
            <a:xfrm>
              <a:off x="0" y="-15240"/>
              <a:ext cx="12192000" cy="1057771"/>
            </a:xfrm>
            <a:prstGeom prst="rect">
              <a:avLst/>
            </a:prstGeom>
            <a:gradFill flip="none" rotWithShape="1">
              <a:gsLst>
                <a:gs pos="1322">
                  <a:srgbClr val="C7D8EA"/>
                </a:gs>
                <a:gs pos="26000">
                  <a:srgbClr val="0070C0"/>
                </a:gs>
                <a:gs pos="51116">
                  <a:srgbClr val="002060"/>
                </a:gs>
                <a:gs pos="78000">
                  <a:srgbClr val="0070C0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0"/>
              <a:tileRect/>
            </a:gradFill>
            <a:scene3d>
              <a:camera prst="orthographicFront"/>
              <a:lightRig rig="threePt" dir="t"/>
            </a:scene3d>
            <a:sp3d>
              <a:bevelT w="127000" h="88900"/>
              <a:bevelB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Dikdörtgen 18">
              <a:extLst>
                <a:ext uri="{FF2B5EF4-FFF2-40B4-BE49-F238E27FC236}">
                  <a16:creationId xmlns:a16="http://schemas.microsoft.com/office/drawing/2014/main" xmlns="" id="{27747923-B79C-46E9-A3E5-3C814210A4C9}"/>
                </a:ext>
              </a:extLst>
            </p:cNvPr>
            <p:cNvSpPr/>
            <p:nvPr/>
          </p:nvSpPr>
          <p:spPr>
            <a:xfrm>
              <a:off x="0" y="1059462"/>
              <a:ext cx="12192000" cy="265900"/>
            </a:xfrm>
            <a:prstGeom prst="rect">
              <a:avLst/>
            </a:prstGeom>
            <a:gradFill>
              <a:gsLst>
                <a:gs pos="1322">
                  <a:schemeClr val="bg1">
                    <a:lumMod val="85000"/>
                  </a:schemeClr>
                </a:gs>
                <a:gs pos="26000">
                  <a:schemeClr val="bg1">
                    <a:lumMod val="75000"/>
                  </a:schemeClr>
                </a:gs>
                <a:gs pos="51116">
                  <a:schemeClr val="bg1">
                    <a:lumMod val="65000"/>
                  </a:schemeClr>
                </a:gs>
                <a:gs pos="78000">
                  <a:schemeClr val="bg1">
                    <a:lumMod val="7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0800000" scaled="0"/>
            </a:gradFill>
            <a:scene3d>
              <a:camera prst="orthographicFront"/>
              <a:lightRig rig="threePt" dir="t"/>
            </a:scene3d>
            <a:sp3d>
              <a:bevelT w="127000"/>
              <a:bevelB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" name="Resim 19">
              <a:extLst>
                <a:ext uri="{FF2B5EF4-FFF2-40B4-BE49-F238E27FC236}">
                  <a16:creationId xmlns:a16="http://schemas.microsoft.com/office/drawing/2014/main" xmlns="" id="{B23F79F0-B2E1-4C3C-9DDB-2AFBFC97C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3200" y="43009"/>
              <a:ext cx="988423" cy="988423"/>
            </a:xfrm>
            <a:prstGeom prst="rect">
              <a:avLst/>
            </a:prstGeom>
            <a:effectLst>
              <a:glow rad="457200">
                <a:schemeClr val="bg1">
                  <a:alpha val="40000"/>
                </a:schemeClr>
              </a:glow>
            </a:effectLst>
          </p:spPr>
        </p:pic>
        <p:pic>
          <p:nvPicPr>
            <p:cNvPr id="21" name="Resim 20">
              <a:extLst>
                <a:ext uri="{FF2B5EF4-FFF2-40B4-BE49-F238E27FC236}">
                  <a16:creationId xmlns:a16="http://schemas.microsoft.com/office/drawing/2014/main" xmlns="" id="{4319B060-E9F2-4037-B5CE-059C7FD37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868" y="43010"/>
              <a:ext cx="985466" cy="985466"/>
            </a:xfrm>
            <a:prstGeom prst="rect">
              <a:avLst/>
            </a:prstGeom>
            <a:effectLst>
              <a:glow rad="457200">
                <a:schemeClr val="bg1">
                  <a:alpha val="40000"/>
                </a:schemeClr>
              </a:glow>
            </a:effectLst>
          </p:spPr>
        </p:pic>
      </p:grpSp>
      <p:sp>
        <p:nvSpPr>
          <p:cNvPr id="23" name="Dikdörtgen 22">
            <a:extLst>
              <a:ext uri="{FF2B5EF4-FFF2-40B4-BE49-F238E27FC236}">
                <a16:creationId xmlns:a16="http://schemas.microsoft.com/office/drawing/2014/main" xmlns="" id="{9A6FF515-9414-42B5-8551-001100ACBB91}"/>
              </a:ext>
            </a:extLst>
          </p:cNvPr>
          <p:cNvSpPr/>
          <p:nvPr/>
        </p:nvSpPr>
        <p:spPr>
          <a:xfrm>
            <a:off x="941027" y="193960"/>
            <a:ext cx="72627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32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1234107" y="210191"/>
            <a:ext cx="6218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İstatistiki Bilgiler</a:t>
            </a:r>
            <a:endParaRPr lang="tr-TR" sz="3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Paralelkenar 6">
            <a:extLst>
              <a:ext uri="{FF2B5EF4-FFF2-40B4-BE49-F238E27FC236}">
                <a16:creationId xmlns:a16="http://schemas.microsoft.com/office/drawing/2014/main" xmlns="" id="{0C5AE608-0B3D-481A-9FD6-C56AC7252B5D}"/>
              </a:ext>
            </a:extLst>
          </p:cNvPr>
          <p:cNvSpPr/>
          <p:nvPr/>
        </p:nvSpPr>
        <p:spPr>
          <a:xfrm>
            <a:off x="-2" y="6497054"/>
            <a:ext cx="3367585" cy="360947"/>
          </a:xfrm>
          <a:custGeom>
            <a:avLst/>
            <a:gdLst>
              <a:gd name="connsiteX0" fmla="*/ 0 w 3162300"/>
              <a:gd name="connsiteY0" fmla="*/ 360947 h 360947"/>
              <a:gd name="connsiteX1" fmla="*/ 90237 w 3162300"/>
              <a:gd name="connsiteY1" fmla="*/ 0 h 360947"/>
              <a:gd name="connsiteX2" fmla="*/ 3162300 w 3162300"/>
              <a:gd name="connsiteY2" fmla="*/ 0 h 360947"/>
              <a:gd name="connsiteX3" fmla="*/ 3072063 w 3162300"/>
              <a:gd name="connsiteY3" fmla="*/ 360947 h 360947"/>
              <a:gd name="connsiteX4" fmla="*/ 0 w 3162300"/>
              <a:gd name="connsiteY4" fmla="*/ 360947 h 360947"/>
              <a:gd name="connsiteX0" fmla="*/ 0 w 3310346"/>
              <a:gd name="connsiteY0" fmla="*/ 360947 h 360947"/>
              <a:gd name="connsiteX1" fmla="*/ 90237 w 3310346"/>
              <a:gd name="connsiteY1" fmla="*/ 0 h 360947"/>
              <a:gd name="connsiteX2" fmla="*/ 3310346 w 3310346"/>
              <a:gd name="connsiteY2" fmla="*/ 0 h 360947"/>
              <a:gd name="connsiteX3" fmla="*/ 3072063 w 3310346"/>
              <a:gd name="connsiteY3" fmla="*/ 360947 h 360947"/>
              <a:gd name="connsiteX4" fmla="*/ 0 w 3310346"/>
              <a:gd name="connsiteY4" fmla="*/ 360947 h 360947"/>
              <a:gd name="connsiteX0" fmla="*/ 0 w 3423558"/>
              <a:gd name="connsiteY0" fmla="*/ 360947 h 360947"/>
              <a:gd name="connsiteX1" fmla="*/ 203449 w 3423558"/>
              <a:gd name="connsiteY1" fmla="*/ 0 h 360947"/>
              <a:gd name="connsiteX2" fmla="*/ 3423558 w 3423558"/>
              <a:gd name="connsiteY2" fmla="*/ 0 h 360947"/>
              <a:gd name="connsiteX3" fmla="*/ 3185275 w 3423558"/>
              <a:gd name="connsiteY3" fmla="*/ 360947 h 360947"/>
              <a:gd name="connsiteX4" fmla="*/ 0 w 3423558"/>
              <a:gd name="connsiteY4" fmla="*/ 360947 h 360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3558" h="360947">
                <a:moveTo>
                  <a:pt x="0" y="360947"/>
                </a:moveTo>
                <a:lnTo>
                  <a:pt x="203449" y="0"/>
                </a:lnTo>
                <a:lnTo>
                  <a:pt x="3423558" y="0"/>
                </a:lnTo>
                <a:lnTo>
                  <a:pt x="3185275" y="360947"/>
                </a:lnTo>
                <a:lnTo>
                  <a:pt x="0" y="360947"/>
                </a:lnTo>
                <a:close/>
              </a:path>
            </a:pathLst>
          </a:custGeom>
          <a:solidFill>
            <a:srgbClr val="039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i="1" dirty="0" smtClean="0"/>
              <a:t>ŞKA Cumhuriyet Ortaokulu</a:t>
            </a:r>
            <a:endParaRPr lang="tr-TR" b="1" i="1" dirty="0"/>
          </a:p>
        </p:txBody>
      </p:sp>
      <p:sp>
        <p:nvSpPr>
          <p:cNvPr id="13" name="Dikdörtgen 23"/>
          <p:cNvSpPr/>
          <p:nvPr/>
        </p:nvSpPr>
        <p:spPr>
          <a:xfrm flipH="1">
            <a:off x="7416429" y="-3175"/>
            <a:ext cx="1727572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039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4026983"/>
              </p:ext>
            </p:extLst>
          </p:nvPr>
        </p:nvGraphicFramePr>
        <p:xfrm>
          <a:off x="1524000" y="2044700"/>
          <a:ext cx="6094800" cy="2026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68080"/>
                <a:gridCol w="232672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SOSYAL ETKİNLİKLER</a:t>
                      </a:r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smtClean="0"/>
                        <a:t>Sosyal Etkinlik Sayısı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15</a:t>
                      </a:r>
                      <a:endParaRPr lang="tr-T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Etkinlik</a:t>
                      </a:r>
                      <a:r>
                        <a:rPr lang="tr-TR" baseline="0" dirty="0" smtClean="0"/>
                        <a:t> Girişi Yapılan Öğrenci Sayısı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116</a:t>
                      </a:r>
                      <a:endParaRPr lang="tr-TR" dirty="0"/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Sosyal etkinlik girişleri</a:t>
                      </a:r>
                      <a:r>
                        <a:rPr lang="tr-TR" baseline="0" dirty="0" smtClean="0"/>
                        <a:t> ilgili kurul tarafından öğretmenlerimize verilen görev listesine göre günü geldikçe e-Okul sistemine işlenmeye devam edilmektedir.</a:t>
                      </a:r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995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</TotalTime>
  <Words>1394</Words>
  <Application>Microsoft Office PowerPoint</Application>
  <PresentationFormat>Ekran Gösterisi (4:3)</PresentationFormat>
  <Paragraphs>329</Paragraphs>
  <Slides>25</Slides>
  <Notes>8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25</vt:i4>
      </vt:variant>
    </vt:vector>
  </HeadingPairs>
  <TitlesOfParts>
    <vt:vector size="26" baseType="lpstr">
      <vt:lpstr>Ofis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Lenovo</dc:creator>
  <cp:lastModifiedBy>Lenovo</cp:lastModifiedBy>
  <cp:revision>163</cp:revision>
  <dcterms:created xsi:type="dcterms:W3CDTF">2024-12-13T08:59:01Z</dcterms:created>
  <dcterms:modified xsi:type="dcterms:W3CDTF">2024-12-16T13:45:13Z</dcterms:modified>
</cp:coreProperties>
</file>